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gif" ContentType="image/gif"/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8" r:id="rId3"/>
    <p:sldId id="259" r:id="rId4"/>
    <p:sldId id="309" r:id="rId5"/>
    <p:sldId id="311" r:id="rId6"/>
    <p:sldId id="312" r:id="rId7"/>
    <p:sldId id="328" r:id="rId8"/>
    <p:sldId id="329" r:id="rId9"/>
    <p:sldId id="327" r:id="rId10"/>
    <p:sldId id="330" r:id="rId11"/>
    <p:sldId id="314" r:id="rId12"/>
    <p:sldId id="310" r:id="rId13"/>
    <p:sldId id="293" r:id="rId14"/>
    <p:sldId id="313" r:id="rId15"/>
    <p:sldId id="305" r:id="rId16"/>
    <p:sldId id="306" r:id="rId17"/>
    <p:sldId id="307" r:id="rId18"/>
    <p:sldId id="324" r:id="rId19"/>
    <p:sldId id="323" r:id="rId20"/>
    <p:sldId id="302" r:id="rId21"/>
    <p:sldId id="326" r:id="rId22"/>
    <p:sldId id="344" r:id="rId23"/>
    <p:sldId id="331" r:id="rId24"/>
    <p:sldId id="335" r:id="rId25"/>
    <p:sldId id="336" r:id="rId26"/>
    <p:sldId id="337" r:id="rId27"/>
    <p:sldId id="338" r:id="rId28"/>
    <p:sldId id="339" r:id="rId29"/>
    <p:sldId id="340" r:id="rId30"/>
    <p:sldId id="341" r:id="rId31"/>
    <p:sldId id="342" r:id="rId32"/>
    <p:sldId id="308" r:id="rId33"/>
    <p:sldId id="343" r:id="rId34"/>
    <p:sldId id="332" r:id="rId35"/>
    <p:sldId id="316" r:id="rId36"/>
    <p:sldId id="315" r:id="rId37"/>
    <p:sldId id="345" r:id="rId38"/>
    <p:sldId id="333" r:id="rId39"/>
    <p:sldId id="317" r:id="rId40"/>
    <p:sldId id="334" r:id="rId41"/>
    <p:sldId id="319" r:id="rId42"/>
    <p:sldId id="318" r:id="rId43"/>
    <p:sldId id="320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98F0DD-EA93-431C-973F-FEEE5EE39FB4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CBB8E6-C3E8-41DD-A399-19DD9DFA98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277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769B0F-DB69-4EED-97C8-960B5D7945B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890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8B89B-741A-3833-3097-268F8B027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6B04A-062C-8A27-99D0-8575692DBF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1B67E-37A5-4DAA-BE5D-2D4E84DC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DCA83-ADD2-47ED-AA23-00E769176901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C9026-A5BA-11BC-6C5E-99D39D87C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1C5A8-02E7-63A9-2A36-52009F11D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CFABF-0685-494D-B604-A6D930C57A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607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E6911-F025-76EE-511A-B54EBE53E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10B816-90BC-62E6-8E69-3C4314F500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7CE3B-5A68-51A0-E197-14849D177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DCA83-ADD2-47ED-AA23-00E769176901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4BB2B-0526-EB1C-C993-B2A212344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2267C-B1EB-9D13-2FBE-C95C33E52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CFABF-0685-494D-B604-A6D930C57A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124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1DBD74-67BC-F187-013F-C8EE55ED9A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AC37D5-4442-6634-D406-DA257530D3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DBD34-4054-5341-7ECC-7A65E2C5F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DCA83-ADD2-47ED-AA23-00E769176901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826A5-CB35-69D9-7E3A-DFF1F5037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4A853-6844-00D1-6F42-E01265325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CFABF-0685-494D-B604-A6D930C57A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7513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1C805-88FA-A486-9BF8-106B380F9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59598-F515-8907-3FAC-432A63FFE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F2260C-EB0D-C0F5-3741-B1134A250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DCA83-ADD2-47ED-AA23-00E769176901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56A91-DA4F-2429-8D97-FE97930FC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2F073B-BE7D-FBC6-5DFF-9CB48B69D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CFABF-0685-494D-B604-A6D930C57A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459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81202-E9F6-39F1-55D7-A892BD753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5B238-4FA6-D975-FFAB-0193981A0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97FA9-3EB4-AF08-D2FC-6C375E2B1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DCA83-ADD2-47ED-AA23-00E769176901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DB33A-B984-6507-33F8-D09F47FCC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A91FB-25B2-72DB-9050-092739D5E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CFABF-0685-494D-B604-A6D930C57A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562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FD2A5-F667-CA62-17EE-F054DD826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8C8F8-F519-6D7E-EDA3-E553B930CB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A694B5-14D0-350B-FA85-5CD7FA321B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BE7A89-EBA9-42E1-C089-9F1AE1A4F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DCA83-ADD2-47ED-AA23-00E769176901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0AECEF-09E0-315A-82BB-7B8D40456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5A8457-F6DD-43BD-73C0-00C36D450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CFABF-0685-494D-B604-A6D930C57A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1830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C73D4-B5B5-030E-F128-B2CCD7AAE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02FF3E-83C3-34F4-C244-F199206389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B0EADA-4AE8-658D-689C-F743D93858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E7D3E2-D7A8-C0D3-347F-167D73BA22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E586C0-32ED-53BB-E97C-29946B8498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E1A8C5-FF69-4249-9F45-787633E0E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DCA83-ADD2-47ED-AA23-00E769176901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178A8D-A56B-FD68-6D76-C172B073F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4F563F-D3F2-2E94-31F4-0A9CA2412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CFABF-0685-494D-B604-A6D930C57A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4539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18157-19E7-B7EF-9D2C-A70A57760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14E801-847F-85E2-D1C9-3D8A37DC8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DCA83-ADD2-47ED-AA23-00E769176901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CB349E-4ABD-E45F-03F1-64961BDB7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06F18D-647E-49D1-1932-9E75DB943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CFABF-0685-494D-B604-A6D930C57A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828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7DE4F3-CD42-E5CC-9C54-CDA1A1B91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DCA83-ADD2-47ED-AA23-00E769176901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23B2CF-9CD2-9181-1FF5-BF5D6844A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93918-FECF-8E76-8CBF-35C072A80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CFABF-0685-494D-B604-A6D930C57A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9760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8BF27-6973-3841-5164-34E25A243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7B137-269D-944A-5135-925FBD8D5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94DAAE-6669-0EB7-00E3-AF3516A9C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BE05B7-E0EF-1077-8C35-57E10C05A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DCA83-ADD2-47ED-AA23-00E769176901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99EBB7-BB6E-1EF1-B4F1-C6446019B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BEF613-2614-B74D-6AD2-A7495BD86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CFABF-0685-494D-B604-A6D930C57A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139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74781-BAF2-9404-1CB2-ECE5DC4D0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638518-A13D-E693-5F4C-E07A9B308A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706E8C-9B64-B920-5830-DEAF1E734E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EF4060-D5FE-D5BF-912F-15263A767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DCA83-ADD2-47ED-AA23-00E769176901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E6BB10-5A9F-2585-FAC8-090EC6D2B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C4B1A8-8BA1-2133-E34A-8DEF554BE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CFABF-0685-494D-B604-A6D930C57A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9478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106D63-6A17-DA4A-5E81-58D89ED6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31E8CD-52F8-3817-FD83-39F19B495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D2549-A5D7-BF62-D8C3-AA704D07CD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FDCA83-ADD2-47ED-AA23-00E769176901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6D16B-C152-1A04-7DDD-5B785E50AF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799E4-878E-1477-83AD-38486C908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ACFABF-0685-494D-B604-A6D930C57A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8759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rnopengl.com/Getting-started/Transformations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17/06/relationships/model3d" Target="../media/model3d2.glb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17/06/relationships/model3d" Target="../media/model3d2.glb"/><Relationship Id="rId7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microsoft.com/office/2017/06/relationships/model3d" Target="../media/model3d2.glb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16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koskiv/c-ray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11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6.png"/><Relationship Id="rId4" Type="http://schemas.openxmlformats.org/officeDocument/2006/relationships/image" Target="../media/image10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17/06/relationships/model3d" Target="../media/model3d1.glb"/><Relationship Id="rId5" Type="http://schemas.microsoft.com/office/2007/relationships/hdphoto" Target="../media/hdphoto2.wdp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0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50.png"/><Relationship Id="rId3" Type="http://schemas.openxmlformats.org/officeDocument/2006/relationships/image" Target="../media/image47.png"/><Relationship Id="rId7" Type="http://schemas.openxmlformats.org/officeDocument/2006/relationships/image" Target="../media/image41.png"/><Relationship Id="rId12" Type="http://schemas.openxmlformats.org/officeDocument/2006/relationships/image" Target="../media/image150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490.png"/><Relationship Id="rId5" Type="http://schemas.openxmlformats.org/officeDocument/2006/relationships/image" Target="../media/image49.png"/><Relationship Id="rId10" Type="http://schemas.openxmlformats.org/officeDocument/2006/relationships/image" Target="../media/image480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0.png"/><Relationship Id="rId4" Type="http://schemas.openxmlformats.org/officeDocument/2006/relationships/image" Target="../media/image4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18EE2-6A68-7947-6E22-F046A0E21A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EEEE2076 – Software Development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A87D6B-2133-3960-54A5-7D4DA3DA6D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Computer Graphics, VR and AR</a:t>
            </a:r>
          </a:p>
        </p:txBody>
      </p:sp>
    </p:spTree>
    <p:extLst>
      <p:ext uri="{BB962C8B-B14F-4D97-AF65-F5344CB8AC3E}">
        <p14:creationId xmlns:p14="http://schemas.microsoft.com/office/powerpoint/2010/main" val="3849259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4439D-91E0-FBB4-F70C-352775510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338"/>
            <a:ext cx="10515600" cy="1325563"/>
          </a:xfrm>
        </p:spPr>
        <p:txBody>
          <a:bodyPr/>
          <a:lstStyle/>
          <a:p>
            <a:r>
              <a:rPr lang="en-GB" dirty="0"/>
              <a:t>Typical OpenGL code for creating and filling VAOs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F41C1BD-A9F6-450C-DBCC-6CA65D907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082660"/>
            <a:ext cx="5429250" cy="477534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/* Vertex Array Object for solid objects */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08B25"/>
                </a:solidFill>
                <a:effectLst/>
                <a:latin typeface="Consolas" panose="020B0609020204030204" pitchFamily="49" charset="0"/>
              </a:rPr>
              <a:t>glGenVertexArrays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&amp;md-&gt;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373A5"/>
                </a:solidFill>
                <a:effectLst/>
                <a:latin typeface="Consolas" panose="020B0609020204030204" pitchFamily="49" charset="0"/>
              </a:rPr>
              <a:t>objectVertexArray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/* Enable this VAO */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08B25"/>
                </a:solidFill>
                <a:effectLst/>
                <a:latin typeface="Consolas" panose="020B0609020204030204" pitchFamily="49" charset="0"/>
              </a:rPr>
              <a:t>glBindVertexArray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 md-&gt;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373A5"/>
                </a:solidFill>
                <a:effectLst/>
                <a:latin typeface="Consolas" panose="020B0609020204030204" pitchFamily="49" charset="0"/>
              </a:rPr>
              <a:t>objectVertexArray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08B25"/>
                </a:solidFill>
                <a:effectLst/>
                <a:latin typeface="Consolas" panose="020B0609020204030204" pitchFamily="49" charset="0"/>
              </a:rPr>
              <a:t>glGenBuffers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&amp;md-&gt;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373A5"/>
                </a:solidFill>
                <a:effectLst/>
                <a:latin typeface="Consolas" panose="020B0609020204030204" pitchFamily="49" charset="0"/>
              </a:rPr>
              <a:t>objectIndexBuffer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    	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polygon index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08B25"/>
                </a:solidFill>
                <a:effectLst/>
                <a:latin typeface="Consolas" panose="020B0609020204030204" pitchFamily="49" charset="0"/>
              </a:rPr>
              <a:t>glGenBuffers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&amp;md-&gt;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373A5"/>
                </a:solidFill>
                <a:effectLst/>
                <a:latin typeface="Consolas" panose="020B0609020204030204" pitchFamily="49" charset="0"/>
              </a:rPr>
              <a:t>objectVertexBuffer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vertex coords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08B25"/>
                </a:solidFill>
                <a:effectLst/>
                <a:latin typeface="Consolas" panose="020B0609020204030204" pitchFamily="49" charset="0"/>
              </a:rPr>
              <a:t>glGenBuffers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&amp;md-&gt;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373A5"/>
                </a:solidFill>
                <a:effectLst/>
                <a:latin typeface="Consolas" panose="020B0609020204030204" pitchFamily="49" charset="0"/>
              </a:rPr>
              <a:t>objectTextureBuffer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vertex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tex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coords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08B25"/>
                </a:solidFill>
                <a:effectLst/>
                <a:latin typeface="Consolas" panose="020B0609020204030204" pitchFamily="49" charset="0"/>
              </a:rPr>
              <a:t>glGenBuffers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&amp;md-&gt;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373A5"/>
                </a:solidFill>
                <a:effectLst/>
                <a:latin typeface="Consolas" panose="020B0609020204030204" pitchFamily="49" charset="0"/>
              </a:rPr>
              <a:t>objectNormalBuffer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 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vertex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normals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Polygon index array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08B25"/>
                </a:solidFill>
                <a:effectLst/>
                <a:latin typeface="Consolas" panose="020B0609020204030204" pitchFamily="49" charset="0"/>
              </a:rPr>
              <a:t>glBindBuffer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908B25"/>
                </a:solidFill>
                <a:effectLst/>
                <a:latin typeface="Consolas" panose="020B0609020204030204" pitchFamily="49" charset="0"/>
              </a:rPr>
              <a:t>GL_ELEMENT_ARRAY_BUFFER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md-&gt;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373A5"/>
                </a:solidFill>
                <a:effectLst/>
                <a:latin typeface="Consolas" panose="020B0609020204030204" pitchFamily="49" charset="0"/>
              </a:rPr>
              <a:t>objectIndexBuffer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en-US" sz="11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vertex coordinates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08B25"/>
                </a:solidFill>
                <a:effectLst/>
                <a:latin typeface="Consolas" panose="020B0609020204030204" pitchFamily="49" charset="0"/>
              </a:rPr>
              <a:t>glEnableVertexAttribArray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08B25"/>
                </a:solidFill>
                <a:effectLst/>
                <a:latin typeface="Consolas" panose="020B0609020204030204" pitchFamily="49" charset="0"/>
              </a:rPr>
              <a:t>glBindBuffer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908B25"/>
                </a:solidFill>
                <a:effectLst/>
                <a:latin typeface="Consolas" panose="020B0609020204030204" pitchFamily="49" charset="0"/>
              </a:rPr>
              <a:t>GL_ARRAY_BUFFER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md-&gt;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373A5"/>
                </a:solidFill>
                <a:effectLst/>
                <a:latin typeface="Consolas" panose="020B0609020204030204" pitchFamily="49" charset="0"/>
              </a:rPr>
              <a:t>objectVertexBuffer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08B25"/>
                </a:solidFill>
                <a:effectLst/>
                <a:latin typeface="Consolas" panose="020B0609020204030204" pitchFamily="49" charset="0"/>
              </a:rPr>
              <a:t>glVertexAttribPointer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908B25"/>
                </a:solidFill>
                <a:effectLst/>
                <a:latin typeface="Consolas" panose="020B0609020204030204" pitchFamily="49" charset="0"/>
              </a:rPr>
              <a:t>GL_FLOAT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908B25"/>
                </a:solidFill>
                <a:effectLst/>
                <a:latin typeface="Consolas" panose="020B0609020204030204" pitchFamily="49" charset="0"/>
              </a:rPr>
              <a:t>GL_FALSE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*)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vertex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colours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08B25"/>
                </a:solidFill>
                <a:effectLst/>
                <a:latin typeface="Consolas" panose="020B0609020204030204" pitchFamily="49" charset="0"/>
              </a:rPr>
              <a:t>glEnableVertexAttribArray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08B25"/>
                </a:solidFill>
                <a:effectLst/>
                <a:latin typeface="Consolas" panose="020B0609020204030204" pitchFamily="49" charset="0"/>
              </a:rPr>
              <a:t>glBindBuffer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908B25"/>
                </a:solidFill>
                <a:effectLst/>
                <a:latin typeface="Consolas" panose="020B0609020204030204" pitchFamily="49" charset="0"/>
              </a:rPr>
              <a:t>GL_ARRAY_BUFFER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md-&gt;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373A5"/>
                </a:solidFill>
                <a:effectLst/>
                <a:latin typeface="Consolas" panose="020B0609020204030204" pitchFamily="49" charset="0"/>
              </a:rPr>
              <a:t>objectTextureBuffer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08B25"/>
                </a:solidFill>
                <a:effectLst/>
                <a:latin typeface="Consolas" panose="020B0609020204030204" pitchFamily="49" charset="0"/>
              </a:rPr>
              <a:t>glVertexAttribPointer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en-US" sz="1100" dirty="0">
                <a:solidFill>
                  <a:srgbClr val="6897BB"/>
                </a:solidFill>
                <a:latin typeface="Consolas" panose="020B0609020204030204" pitchFamily="49" charset="0"/>
              </a:rPr>
              <a:t>1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908B25"/>
                </a:solidFill>
                <a:effectLst/>
                <a:latin typeface="Consolas" panose="020B0609020204030204" pitchFamily="49" charset="0"/>
              </a:rPr>
              <a:t>GL_FLOAT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908B25"/>
                </a:solidFill>
                <a:effectLst/>
                <a:latin typeface="Consolas" panose="020B0609020204030204" pitchFamily="49" charset="0"/>
              </a:rPr>
              <a:t>GL_FALSE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*)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Normals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08B25"/>
                </a:solidFill>
                <a:effectLst/>
                <a:latin typeface="Consolas" panose="020B0609020204030204" pitchFamily="49" charset="0"/>
              </a:rPr>
              <a:t>glEnableVertexAttribArray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08B25"/>
                </a:solidFill>
                <a:effectLst/>
                <a:latin typeface="Consolas" panose="020B0609020204030204" pitchFamily="49" charset="0"/>
              </a:rPr>
              <a:t>glBindBuffer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908B25"/>
                </a:solidFill>
                <a:effectLst/>
                <a:latin typeface="Consolas" panose="020B0609020204030204" pitchFamily="49" charset="0"/>
              </a:rPr>
              <a:t>GL_ARRAY_BUFFER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md-&gt;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373A5"/>
                </a:solidFill>
                <a:effectLst/>
                <a:latin typeface="Consolas" panose="020B0609020204030204" pitchFamily="49" charset="0"/>
              </a:rPr>
              <a:t>objectNormalBuffer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908B25"/>
                </a:solidFill>
                <a:effectLst/>
                <a:latin typeface="Consolas" panose="020B0609020204030204" pitchFamily="49" charset="0"/>
              </a:rPr>
              <a:t>glVertexAttribPointer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908B25"/>
                </a:solidFill>
                <a:effectLst/>
                <a:latin typeface="Consolas" panose="020B0609020204030204" pitchFamily="49" charset="0"/>
              </a:rPr>
              <a:t>GL_FLOAT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908B25"/>
                </a:solidFill>
                <a:effectLst/>
                <a:latin typeface="Consolas" panose="020B0609020204030204" pitchFamily="49" charset="0"/>
              </a:rPr>
              <a:t>GL_FALSE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*)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5FA7EBD-7D14-3863-82F5-0854A785A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6424" y="5800725"/>
            <a:ext cx="6505575" cy="104457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/* Enable VAO for solid objects */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rgbClr val="908B25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908B25"/>
                </a:solidFill>
                <a:effectLst/>
                <a:latin typeface="Consolas" panose="020B0609020204030204" pitchFamily="49" charset="0"/>
              </a:rPr>
              <a:t>glBindVertexArray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 md-&gt;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9373A5"/>
                </a:solidFill>
                <a:effectLst/>
                <a:latin typeface="Consolas" panose="020B0609020204030204" pitchFamily="49" charset="0"/>
              </a:rPr>
              <a:t>objectVertexArray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/* Draw polygons, assuming array describes triangular polygon */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glDrawElements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908B25"/>
                </a:solidFill>
                <a:effectLst/>
                <a:latin typeface="Consolas" panose="020B0609020204030204" pitchFamily="49" charset="0"/>
              </a:rPr>
              <a:t>GL_TRIANGLES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md-&gt;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9373A5"/>
                </a:solidFill>
                <a:effectLst/>
                <a:latin typeface="Consolas" panose="020B0609020204030204" pitchFamily="49" charset="0"/>
              </a:rPr>
              <a:t>nSolidObject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908B25"/>
                </a:solidFill>
                <a:effectLst/>
                <a:latin typeface="Consolas" panose="020B0609020204030204" pitchFamily="49" charset="0"/>
              </a:rPr>
              <a:t>GL_UNSIGNED_INT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void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*)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23B832E-1ABA-28FA-9327-57E1A19B6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6425" y="2082659"/>
            <a:ext cx="6505575" cy="317514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/* Enable VAO for solid objects */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rgbClr val="908B25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908B25"/>
                </a:solidFill>
                <a:effectLst/>
                <a:latin typeface="Consolas" panose="020B0609020204030204" pitchFamily="49" charset="0"/>
              </a:rPr>
              <a:t>glBindVertexArray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 md-&gt;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9373A5"/>
                </a:solidFill>
                <a:effectLst/>
                <a:latin typeface="Consolas" panose="020B0609020204030204" pitchFamily="49" charset="0"/>
              </a:rPr>
              <a:t>objectVertexArray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50" dirty="0">
              <a:solidFill>
                <a:srgbClr val="CC7832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/* Upload vertex coords */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908B25"/>
                </a:solidFill>
                <a:effectLst/>
                <a:latin typeface="Consolas" panose="020B0609020204030204" pitchFamily="49" charset="0"/>
              </a:rPr>
              <a:t>glBindBuffer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908B25"/>
                </a:solidFill>
                <a:effectLst/>
                <a:latin typeface="Consolas" panose="020B0609020204030204" pitchFamily="49" charset="0"/>
              </a:rPr>
              <a:t>GL_ELEMENT_ARRAY_BUFFER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md-&gt;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9373A5"/>
                </a:solidFill>
                <a:effectLst/>
                <a:latin typeface="Consolas" panose="020B0609020204030204" pitchFamily="49" charset="0"/>
              </a:rPr>
              <a:t>objectIndexBuffer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908B25"/>
                </a:solidFill>
                <a:effectLst/>
                <a:latin typeface="Consolas" panose="020B0609020204030204" pitchFamily="49" charset="0"/>
              </a:rPr>
              <a:t>glBufferData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908B25"/>
                </a:solidFill>
                <a:effectLst/>
                <a:latin typeface="Consolas" panose="020B0609020204030204" pitchFamily="49" charset="0"/>
              </a:rPr>
              <a:t>GL_ELEMENT_ARRAY_BUFFER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nObjIndex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B9BCD1"/>
                </a:solidFill>
                <a:effectLst/>
                <a:latin typeface="Consolas" panose="020B0609020204030204" pitchFamily="49" charset="0"/>
              </a:rPr>
              <a:t>GLuint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objIndex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dirty="0">
                <a:solidFill>
                  <a:srgbClr val="CC7832"/>
                </a:solidFill>
                <a:latin typeface="Consolas" panose="020B0609020204030204" pitchFamily="49" charset="0"/>
              </a:rPr>
              <a:t>					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908B25"/>
                </a:solidFill>
                <a:effectLst/>
                <a:latin typeface="Consolas" panose="020B0609020204030204" pitchFamily="49" charset="0"/>
              </a:rPr>
              <a:t>GL_STATIC_DRAW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/* Upload vertex coords */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908B25"/>
                </a:solidFill>
                <a:effectLst/>
                <a:latin typeface="Consolas" panose="020B0609020204030204" pitchFamily="49" charset="0"/>
              </a:rPr>
              <a:t>glBindBuffer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908B25"/>
                </a:solidFill>
                <a:effectLst/>
                <a:latin typeface="Consolas" panose="020B0609020204030204" pitchFamily="49" charset="0"/>
              </a:rPr>
              <a:t>GL_ARRAY_BUFFER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md-&gt;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9373A5"/>
                </a:solidFill>
                <a:effectLst/>
                <a:latin typeface="Consolas" panose="020B0609020204030204" pitchFamily="49" charset="0"/>
              </a:rPr>
              <a:t>objectVertexBuffer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908B25"/>
                </a:solidFill>
                <a:effectLst/>
                <a:latin typeface="Consolas" panose="020B0609020204030204" pitchFamily="49" charset="0"/>
              </a:rPr>
              <a:t>glBufferData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908B25"/>
                </a:solidFill>
                <a:effectLst/>
                <a:latin typeface="Consolas" panose="020B0609020204030204" pitchFamily="49" charset="0"/>
              </a:rPr>
              <a:t>GL_ARRAY_BUFFER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nObjVert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B9BCD1"/>
                </a:solidFill>
                <a:effectLst/>
                <a:latin typeface="Consolas" panose="020B0609020204030204" pitchFamily="49" charset="0"/>
              </a:rPr>
              <a:t>GLfloat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objVerts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908B25"/>
                </a:solidFill>
                <a:effectLst/>
                <a:latin typeface="Consolas" panose="020B0609020204030204" pitchFamily="49" charset="0"/>
              </a:rPr>
              <a:t>GL_STATIC_DRAW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50" dirty="0">
              <a:solidFill>
                <a:srgbClr val="CC7832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/* Upload vertex coords */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908B25"/>
                </a:solidFill>
                <a:effectLst/>
                <a:latin typeface="Consolas" panose="020B0609020204030204" pitchFamily="49" charset="0"/>
              </a:rPr>
              <a:t>glBindBuffer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908B25"/>
                </a:solidFill>
                <a:effectLst/>
                <a:latin typeface="Consolas" panose="020B0609020204030204" pitchFamily="49" charset="0"/>
              </a:rPr>
              <a:t>GL_ARRAY_BUFFER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md-&gt;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9373A5"/>
                </a:solidFill>
                <a:effectLst/>
                <a:latin typeface="Consolas" panose="020B0609020204030204" pitchFamily="49" charset="0"/>
              </a:rPr>
              <a:t>objectTextureBuffer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908B25"/>
                </a:solidFill>
                <a:effectLst/>
                <a:latin typeface="Consolas" panose="020B0609020204030204" pitchFamily="49" charset="0"/>
              </a:rPr>
              <a:t>glBufferData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908B25"/>
                </a:solidFill>
                <a:effectLst/>
                <a:latin typeface="Consolas" panose="020B0609020204030204" pitchFamily="49" charset="0"/>
              </a:rPr>
              <a:t>GL_ARRAY_BUFFER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nObjVert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B9BCD1"/>
                </a:solidFill>
                <a:effectLst/>
                <a:latin typeface="Consolas" panose="020B0609020204030204" pitchFamily="49" charset="0"/>
              </a:rPr>
              <a:t>GLfloat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objColour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908B25"/>
                </a:solidFill>
                <a:effectLst/>
                <a:latin typeface="Consolas" panose="020B0609020204030204" pitchFamily="49" charset="0"/>
              </a:rPr>
              <a:t>GL_STATIC_DRAW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50" dirty="0">
              <a:solidFill>
                <a:srgbClr val="CC7832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/* Upload vertex coords */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908B25"/>
                </a:solidFill>
                <a:effectLst/>
                <a:latin typeface="Consolas" panose="020B0609020204030204" pitchFamily="49" charset="0"/>
              </a:rPr>
              <a:t>glBindBuffer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908B25"/>
                </a:solidFill>
                <a:effectLst/>
                <a:latin typeface="Consolas" panose="020B0609020204030204" pitchFamily="49" charset="0"/>
              </a:rPr>
              <a:t>GL_ARRAY_BUFFER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md-&gt;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9373A5"/>
                </a:solidFill>
                <a:effectLst/>
                <a:latin typeface="Consolas" panose="020B0609020204030204" pitchFamily="49" charset="0"/>
              </a:rPr>
              <a:t>objectNormalBuffer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908B25"/>
                </a:solidFill>
                <a:effectLst/>
                <a:latin typeface="Consolas" panose="020B0609020204030204" pitchFamily="49" charset="0"/>
              </a:rPr>
              <a:t>glBufferData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908B25"/>
                </a:solidFill>
                <a:effectLst/>
                <a:latin typeface="Consolas" panose="020B0609020204030204" pitchFamily="49" charset="0"/>
              </a:rPr>
              <a:t>GL_ARRAY_BUFFER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nObjVert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B9BCD1"/>
                </a:solidFill>
                <a:effectLst/>
                <a:latin typeface="Consolas" panose="020B0609020204030204" pitchFamily="49" charset="0"/>
              </a:rPr>
              <a:t>GLfloat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objNormals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908B25"/>
                </a:solidFill>
                <a:effectLst/>
                <a:latin typeface="Consolas" panose="020B0609020204030204" pitchFamily="49" charset="0"/>
              </a:rPr>
              <a:t>GL_STATIC_DRAW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50" dirty="0">
              <a:solidFill>
                <a:srgbClr val="CC7832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4A5741-61F3-CBBB-FA6D-4948667C6887}"/>
              </a:ext>
            </a:extLst>
          </p:cNvPr>
          <p:cNvSpPr txBox="1"/>
          <p:nvPr/>
        </p:nvSpPr>
        <p:spPr>
          <a:xfrm>
            <a:off x="5581649" y="1626531"/>
            <a:ext cx="4810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/>
              <a:t>Fill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0A737D-114F-FA6F-F9EC-83FD6CEEE9E5}"/>
              </a:ext>
            </a:extLst>
          </p:cNvPr>
          <p:cNvSpPr txBox="1"/>
          <p:nvPr/>
        </p:nvSpPr>
        <p:spPr>
          <a:xfrm>
            <a:off x="0" y="1713327"/>
            <a:ext cx="4810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/>
              <a:t>Create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806617-43B1-6A76-AC8E-D8DCD14405E0}"/>
              </a:ext>
            </a:extLst>
          </p:cNvPr>
          <p:cNvSpPr txBox="1"/>
          <p:nvPr/>
        </p:nvSpPr>
        <p:spPr>
          <a:xfrm>
            <a:off x="5581648" y="5465106"/>
            <a:ext cx="4810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/>
              <a:t>Draw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8EC4F5-7E14-1BF3-056D-B749BFA44941}"/>
              </a:ext>
            </a:extLst>
          </p:cNvPr>
          <p:cNvSpPr txBox="1"/>
          <p:nvPr/>
        </p:nvSpPr>
        <p:spPr>
          <a:xfrm>
            <a:off x="7162799" y="1023562"/>
            <a:ext cx="5029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/>
              <a:t>We are not going to use OpenGL directly, but it can help if you know approximately what is going on in the background </a:t>
            </a:r>
          </a:p>
        </p:txBody>
      </p:sp>
    </p:spTree>
    <p:extLst>
      <p:ext uri="{BB962C8B-B14F-4D97-AF65-F5344CB8AC3E}">
        <p14:creationId xmlns:p14="http://schemas.microsoft.com/office/powerpoint/2010/main" val="1825485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151335-AA12-4C2A-828D-EED7E7985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10" y="177145"/>
            <a:ext cx="3850248" cy="27629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398D6C-66FA-9540-8355-A2DDA8A85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10" y="3128768"/>
            <a:ext cx="3850248" cy="27629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FAD0DF-6931-3A73-A666-3C8877D80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304" y="523493"/>
            <a:ext cx="3562651" cy="25565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F203C9-73E5-4061-666F-5BE2829CF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9602" y="529824"/>
            <a:ext cx="3411717" cy="2550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FB07F8-AB29-1716-D92E-533360B6A5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9602" y="3133607"/>
            <a:ext cx="3413713" cy="25502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D7DBE2-B276-0643-F41E-98EAEE16FD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1476" y="3128768"/>
            <a:ext cx="3413713" cy="255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8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F1FFA-ACBE-675C-DEA6-CE8CB7E9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an Interactive Rendering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D6CA4-4ADE-AFBE-5195-8DE2756D2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950" y="1788982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Imagine a cube represented as a set of polygons, rendered in 3D</a:t>
            </a:r>
          </a:p>
          <a:p>
            <a:pPr lvl="1"/>
            <a:r>
              <a:rPr lang="en-GB" i="1" dirty="0"/>
              <a:t>You might want to change the size or properties of this cube.</a:t>
            </a:r>
          </a:p>
          <a:p>
            <a:pPr lvl="1"/>
            <a:endParaRPr lang="en-GB" dirty="0"/>
          </a:p>
          <a:p>
            <a:r>
              <a:rPr lang="en-GB" dirty="0"/>
              <a:t>Object will be positioned in a virtual “world”</a:t>
            </a:r>
          </a:p>
          <a:p>
            <a:pPr lvl="1"/>
            <a:r>
              <a:rPr lang="en-GB" i="1" dirty="0"/>
              <a:t>You might want to change the position of objects in the world</a:t>
            </a:r>
          </a:p>
          <a:p>
            <a:pPr lvl="1"/>
            <a:endParaRPr lang="en-GB" dirty="0"/>
          </a:p>
          <a:p>
            <a:r>
              <a:rPr lang="en-GB" dirty="0"/>
              <a:t>User will view the world from a defined viewpoint – the “camera location”</a:t>
            </a:r>
          </a:p>
          <a:p>
            <a:pPr lvl="1"/>
            <a:r>
              <a:rPr lang="en-GB" i="1" dirty="0"/>
              <a:t>You might want to change the camera location – walk around the world, rotate the camera, etc</a:t>
            </a:r>
          </a:p>
          <a:p>
            <a:pPr lvl="1"/>
            <a:endParaRPr lang="en-GB" dirty="0"/>
          </a:p>
          <a:p>
            <a:r>
              <a:rPr lang="en-GB" dirty="0"/>
              <a:t>A 2D rendering of the object, positioned in the world, as viewed from the camera location is drawn on the computer screen</a:t>
            </a:r>
          </a:p>
          <a:p>
            <a:pPr lvl="1"/>
            <a:r>
              <a:rPr lang="en-GB" i="1" dirty="0"/>
              <a:t>Camera properties affect this, e.g. zoom and wide-angle lens give different images of same world at same location</a:t>
            </a:r>
          </a:p>
          <a:p>
            <a:endParaRPr lang="en-GB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40436EB-C7B6-091B-AB92-1F941E566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228" y="-131763"/>
            <a:ext cx="2804886" cy="333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13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F3CAC-9080-D099-5DA2-CACE9A50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68"/>
            <a:ext cx="7886700" cy="1325563"/>
          </a:xfrm>
        </p:spPr>
        <p:txBody>
          <a:bodyPr/>
          <a:lstStyle/>
          <a:p>
            <a:r>
              <a:rPr lang="en-GB" dirty="0"/>
              <a:t>Coordinate Systems or “spaces”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A4A8D-47FB-96C6-4812-0B635724D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197" y="1016284"/>
            <a:ext cx="5433741" cy="5733341"/>
          </a:xfrm>
        </p:spPr>
        <p:txBody>
          <a:bodyPr>
            <a:normAutofit fontScale="70000" lnSpcReduction="20000"/>
          </a:bodyPr>
          <a:lstStyle/>
          <a:p>
            <a:r>
              <a:rPr lang="en-GB" sz="2600" dirty="0"/>
              <a:t>Graphics libraries describe objects in coordinate systems</a:t>
            </a:r>
          </a:p>
          <a:p>
            <a:endParaRPr lang="en-GB" sz="2600" dirty="0"/>
          </a:p>
          <a:p>
            <a:r>
              <a:rPr lang="en-GB" sz="2600" dirty="0"/>
              <a:t>Coordinate system has an origin (0,0,0) and also an orientation (i.e. the x-axis points in a certain direction)</a:t>
            </a:r>
          </a:p>
          <a:p>
            <a:endParaRPr lang="en-GB" sz="2600" dirty="0"/>
          </a:p>
          <a:p>
            <a:r>
              <a:rPr lang="en-GB" sz="2600" dirty="0"/>
              <a:t>One location (vertex) can have different coordinates depending on which coordinate system is used:</a:t>
            </a:r>
          </a:p>
          <a:p>
            <a:pPr lvl="1"/>
            <a:r>
              <a:rPr lang="en-GB" sz="2600" dirty="0"/>
              <a:t>Relative to an origin – move origin, change coordinates</a:t>
            </a:r>
          </a:p>
          <a:p>
            <a:pPr lvl="1"/>
            <a:r>
              <a:rPr lang="en-GB" sz="2600" dirty="0"/>
              <a:t>Also depends on coordinate system orientation.</a:t>
            </a:r>
          </a:p>
          <a:p>
            <a:pPr marL="0" indent="0">
              <a:buNone/>
            </a:pPr>
            <a:endParaRPr lang="en-GB" sz="2600" dirty="0"/>
          </a:p>
          <a:p>
            <a:r>
              <a:rPr lang="en-GB" sz="2600" dirty="0"/>
              <a:t>Multiple coordinate systems can be used to describe the same objects</a:t>
            </a:r>
          </a:p>
          <a:p>
            <a:pPr lvl="1"/>
            <a:endParaRPr lang="en-GB" sz="2600" dirty="0"/>
          </a:p>
          <a:p>
            <a:r>
              <a:rPr lang="en-GB" sz="2600" dirty="0"/>
              <a:t>Translations and rotations can be used to map between coordinate systems</a:t>
            </a:r>
          </a:p>
          <a:p>
            <a:pPr lvl="1"/>
            <a:r>
              <a:rPr lang="en-GB" sz="2200" dirty="0"/>
              <a:t>A point described in CS1 (e.g. 30,3,3) can be expressed in CS2 through a translation (e.g. it might be 3,3,3)</a:t>
            </a:r>
            <a:endParaRPr lang="en-GB" sz="2600" dirty="0"/>
          </a:p>
          <a:p>
            <a:pPr lvl="1"/>
            <a:r>
              <a:rPr lang="en-GB" sz="2200" dirty="0"/>
              <a:t>A point described in CS3 (e.g. 3,3,3) can be expressed in CS4 through a rotation (e.g. it might be 1,-2,3)</a:t>
            </a:r>
          </a:p>
          <a:p>
            <a:endParaRPr lang="en-GB" sz="1800" dirty="0"/>
          </a:p>
          <a:p>
            <a:endParaRPr lang="en-GB" sz="18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9A6B194-67BE-4462-501E-C357378B43ED}"/>
              </a:ext>
            </a:extLst>
          </p:cNvPr>
          <p:cNvGrpSpPr/>
          <p:nvPr/>
        </p:nvGrpSpPr>
        <p:grpSpPr>
          <a:xfrm>
            <a:off x="6325439" y="991791"/>
            <a:ext cx="5329745" cy="2105399"/>
            <a:chOff x="7289209" y="1570091"/>
            <a:chExt cx="3248168" cy="131535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E1D90AD-B9CE-C373-EEB8-D47867F43F42}"/>
                </a:ext>
              </a:extLst>
            </p:cNvPr>
            <p:cNvGrpSpPr/>
            <p:nvPr/>
          </p:nvGrpSpPr>
          <p:grpSpPr>
            <a:xfrm>
              <a:off x="7289209" y="1747365"/>
              <a:ext cx="849453" cy="1105552"/>
              <a:chOff x="2634017" y="3703781"/>
              <a:chExt cx="1080000" cy="1426736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4E897073-32E8-5B7E-D4DF-68E624111B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34017" y="4995081"/>
                <a:ext cx="1080000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C5A79ED0-C426-B96F-3A1F-ADD36591190C}"/>
                  </a:ext>
                </a:extLst>
              </p:cNvPr>
              <p:cNvCxnSpPr/>
              <p:nvPr/>
            </p:nvCxnSpPr>
            <p:spPr>
              <a:xfrm flipV="1">
                <a:off x="2634017" y="3915081"/>
                <a:ext cx="0" cy="1080000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E049D325-33EA-25A3-7779-AA6D3A810BD2}"/>
                  </a:ext>
                </a:extLst>
              </p:cNvPr>
              <p:cNvCxnSpPr/>
              <p:nvPr/>
            </p:nvCxnSpPr>
            <p:spPr>
              <a:xfrm flipV="1">
                <a:off x="2634017" y="4312693"/>
                <a:ext cx="684000" cy="682388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A99A6E-0D5F-1681-A55C-BA7FA0C888C2}"/>
                  </a:ext>
                </a:extLst>
              </p:cNvPr>
              <p:cNvSpPr txBox="1"/>
              <p:nvPr/>
            </p:nvSpPr>
            <p:spPr>
              <a:xfrm>
                <a:off x="3318017" y="4653887"/>
                <a:ext cx="395999" cy="476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>
                    <a:solidFill>
                      <a:srgbClr val="FF0000"/>
                    </a:solidFill>
                  </a:rPr>
                  <a:t>x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8FBA15C-4A7A-2501-0C67-DED19CC1E5B3}"/>
                  </a:ext>
                </a:extLst>
              </p:cNvPr>
              <p:cNvSpPr txBox="1"/>
              <p:nvPr/>
            </p:nvSpPr>
            <p:spPr>
              <a:xfrm>
                <a:off x="2634017" y="3703781"/>
                <a:ext cx="395999" cy="476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>
                    <a:solidFill>
                      <a:srgbClr val="0070C0"/>
                    </a:solidFill>
                  </a:rPr>
                  <a:t>y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AB9DE7F-097B-B716-0762-971802D62B9B}"/>
                  </a:ext>
                </a:extLst>
              </p:cNvPr>
              <p:cNvSpPr txBox="1"/>
              <p:nvPr/>
            </p:nvSpPr>
            <p:spPr>
              <a:xfrm>
                <a:off x="3318017" y="4113887"/>
                <a:ext cx="395999" cy="476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>
                    <a:solidFill>
                      <a:srgbClr val="00B050"/>
                    </a:solidFill>
                  </a:rPr>
                  <a:t>z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919B22F-68EC-5552-ADF8-D849C52F16DC}"/>
                </a:ext>
              </a:extLst>
            </p:cNvPr>
            <p:cNvGrpSpPr/>
            <p:nvPr/>
          </p:nvGrpSpPr>
          <p:grpSpPr>
            <a:xfrm>
              <a:off x="9687924" y="1725561"/>
              <a:ext cx="849453" cy="1105552"/>
              <a:chOff x="2634017" y="3703781"/>
              <a:chExt cx="1080000" cy="1426736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BE4CF25D-8332-5850-1656-D2AE457595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34017" y="4995081"/>
                <a:ext cx="1080000" cy="0"/>
              </a:xfrm>
              <a:prstGeom prst="straightConnector1">
                <a:avLst/>
              </a:prstGeom>
              <a:ln>
                <a:solidFill>
                  <a:schemeClr val="accent2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9A9CE933-D3D6-D34C-41E1-F7E4263EAD0E}"/>
                  </a:ext>
                </a:extLst>
              </p:cNvPr>
              <p:cNvCxnSpPr/>
              <p:nvPr/>
            </p:nvCxnSpPr>
            <p:spPr>
              <a:xfrm flipV="1">
                <a:off x="2634017" y="3915081"/>
                <a:ext cx="0" cy="1080000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46B83555-E6D4-51B5-1C77-72352D7B97AB}"/>
                  </a:ext>
                </a:extLst>
              </p:cNvPr>
              <p:cNvCxnSpPr/>
              <p:nvPr/>
            </p:nvCxnSpPr>
            <p:spPr>
              <a:xfrm flipV="1">
                <a:off x="2634017" y="4312693"/>
                <a:ext cx="684000" cy="682388"/>
              </a:xfrm>
              <a:prstGeom prst="straightConnector1">
                <a:avLst/>
              </a:prstGeom>
              <a:ln>
                <a:solidFill>
                  <a:schemeClr val="accent6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FFA65E6-3E28-C747-80A6-D45FDF25092C}"/>
                  </a:ext>
                </a:extLst>
              </p:cNvPr>
              <p:cNvSpPr txBox="1"/>
              <p:nvPr/>
            </p:nvSpPr>
            <p:spPr>
              <a:xfrm>
                <a:off x="3318017" y="4653887"/>
                <a:ext cx="395999" cy="476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x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E59DB1C-EC44-5C71-07E6-69D410869DC7}"/>
                  </a:ext>
                </a:extLst>
              </p:cNvPr>
              <p:cNvSpPr txBox="1"/>
              <p:nvPr/>
            </p:nvSpPr>
            <p:spPr>
              <a:xfrm>
                <a:off x="2634017" y="3703781"/>
                <a:ext cx="395999" cy="476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rPr>
                  <a:t>y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ECEA15E-B90B-F2B0-EBAB-CF5FEA36A054}"/>
                  </a:ext>
                </a:extLst>
              </p:cNvPr>
              <p:cNvSpPr txBox="1"/>
              <p:nvPr/>
            </p:nvSpPr>
            <p:spPr>
              <a:xfrm>
                <a:off x="3318017" y="4113887"/>
                <a:ext cx="395999" cy="476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z</a:t>
                </a:r>
              </a:p>
            </p:txBody>
          </p: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D895CC6-EE65-9F4D-A36A-65CC2AC30DAE}"/>
                </a:ext>
              </a:extLst>
            </p:cNvPr>
            <p:cNvCxnSpPr/>
            <p:nvPr/>
          </p:nvCxnSpPr>
          <p:spPr>
            <a:xfrm>
              <a:off x="7289209" y="2885449"/>
              <a:ext cx="239871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9FAAA7E-FC01-75C5-8F47-8B39853F4EC7}"/>
                </a:ext>
              </a:extLst>
            </p:cNvPr>
            <p:cNvSpPr txBox="1"/>
            <p:nvPr/>
          </p:nvSpPr>
          <p:spPr>
            <a:xfrm>
              <a:off x="7510616" y="1585393"/>
              <a:ext cx="624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CS1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0DDA8C-7DD0-F91C-C886-A98B30E616B6}"/>
                </a:ext>
              </a:extLst>
            </p:cNvPr>
            <p:cNvSpPr txBox="1"/>
            <p:nvPr/>
          </p:nvSpPr>
          <p:spPr>
            <a:xfrm>
              <a:off x="9843656" y="1570091"/>
              <a:ext cx="624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CS2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23A2851-37D2-74DE-C089-769F62095778}"/>
              </a:ext>
            </a:extLst>
          </p:cNvPr>
          <p:cNvGrpSpPr/>
          <p:nvPr/>
        </p:nvGrpSpPr>
        <p:grpSpPr>
          <a:xfrm>
            <a:off x="6940778" y="3950676"/>
            <a:ext cx="4088084" cy="2320045"/>
            <a:chOff x="6021986" y="3622895"/>
            <a:chExt cx="2339437" cy="1220407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F33346E3-D3E0-6CF5-742D-F045517D974A}"/>
                </a:ext>
              </a:extLst>
            </p:cNvPr>
            <p:cNvGrpSpPr/>
            <p:nvPr/>
          </p:nvGrpSpPr>
          <p:grpSpPr>
            <a:xfrm>
              <a:off x="6021986" y="3622895"/>
              <a:ext cx="2339437" cy="1193339"/>
              <a:chOff x="6101274" y="4200671"/>
              <a:chExt cx="2339437" cy="1193339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6BD0A9E-6E4D-FBFA-7E98-699ECC3DBF9D}"/>
                  </a:ext>
                </a:extLst>
              </p:cNvPr>
              <p:cNvGrpSpPr/>
              <p:nvPr/>
            </p:nvGrpSpPr>
            <p:grpSpPr>
              <a:xfrm>
                <a:off x="7322265" y="4209257"/>
                <a:ext cx="849453" cy="1105552"/>
                <a:chOff x="2634017" y="3703781"/>
                <a:chExt cx="1080000" cy="1426736"/>
              </a:xfrm>
            </p:grpSpPr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FD8B9296-E0E0-3525-5EE8-3AD088939A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34017" y="4995081"/>
                  <a:ext cx="1080000" cy="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F5783F5E-949C-0F82-E218-BE4E3E79C975}"/>
                    </a:ext>
                  </a:extLst>
                </p:cNvPr>
                <p:cNvCxnSpPr/>
                <p:nvPr/>
              </p:nvCxnSpPr>
              <p:spPr>
                <a:xfrm flipV="1">
                  <a:off x="2634017" y="3915081"/>
                  <a:ext cx="0" cy="1080000"/>
                </a:xfrm>
                <a:prstGeom prst="straightConnector1">
                  <a:avLst/>
                </a:prstGeom>
                <a:ln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46AED060-3E63-28C2-72FC-1247AFBDF00C}"/>
                    </a:ext>
                  </a:extLst>
                </p:cNvPr>
                <p:cNvCxnSpPr/>
                <p:nvPr/>
              </p:nvCxnSpPr>
              <p:spPr>
                <a:xfrm flipV="1">
                  <a:off x="2634017" y="4312693"/>
                  <a:ext cx="684000" cy="682388"/>
                </a:xfrm>
                <a:prstGeom prst="straightConnector1">
                  <a:avLst/>
                </a:prstGeom>
                <a:ln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EA954D57-3F41-7E5A-F61A-5754D067D686}"/>
                    </a:ext>
                  </a:extLst>
                </p:cNvPr>
                <p:cNvSpPr txBox="1"/>
                <p:nvPr/>
              </p:nvSpPr>
              <p:spPr>
                <a:xfrm>
                  <a:off x="3318017" y="4653887"/>
                  <a:ext cx="395999" cy="4766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b="1" dirty="0">
                      <a:solidFill>
                        <a:srgbClr val="FF0000"/>
                      </a:solidFill>
                    </a:rPr>
                    <a:t>x</a:t>
                  </a: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DC919FC-9089-6BDC-7B4E-F8E9F1444A04}"/>
                    </a:ext>
                  </a:extLst>
                </p:cNvPr>
                <p:cNvSpPr txBox="1"/>
                <p:nvPr/>
              </p:nvSpPr>
              <p:spPr>
                <a:xfrm>
                  <a:off x="2634017" y="3703781"/>
                  <a:ext cx="395999" cy="4766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b="1" dirty="0">
                      <a:solidFill>
                        <a:srgbClr val="0070C0"/>
                      </a:solidFill>
                    </a:rPr>
                    <a:t>y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E2508639-4A10-6780-D868-9FD2FC224394}"/>
                    </a:ext>
                  </a:extLst>
                </p:cNvPr>
                <p:cNvSpPr txBox="1"/>
                <p:nvPr/>
              </p:nvSpPr>
              <p:spPr>
                <a:xfrm>
                  <a:off x="3318017" y="4113887"/>
                  <a:ext cx="395999" cy="4766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b="1" dirty="0">
                      <a:solidFill>
                        <a:srgbClr val="00B050"/>
                      </a:solidFill>
                    </a:rPr>
                    <a:t>z</a:t>
                  </a: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4A5E7DED-68C0-2813-6B7F-1E9FAEDF67DB}"/>
                  </a:ext>
                </a:extLst>
              </p:cNvPr>
              <p:cNvGrpSpPr/>
              <p:nvPr/>
            </p:nvGrpSpPr>
            <p:grpSpPr>
              <a:xfrm rot="14329553">
                <a:off x="6657518" y="3835808"/>
                <a:ext cx="1031537" cy="2084868"/>
                <a:chOff x="2402512" y="3703781"/>
                <a:chExt cx="1311504" cy="2690562"/>
              </a:xfrm>
            </p:grpSpPr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3183657C-EA79-F9CD-8A0E-6E93A65295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19895" y="4968831"/>
                  <a:ext cx="1080000" cy="0"/>
                </a:xfrm>
                <a:prstGeom prst="straightConnector1">
                  <a:avLst/>
                </a:prstGeom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09A3DF6F-2C93-3B99-34B5-61FBA94E11C8}"/>
                    </a:ext>
                  </a:extLst>
                </p:cNvPr>
                <p:cNvCxnSpPr/>
                <p:nvPr/>
              </p:nvCxnSpPr>
              <p:spPr>
                <a:xfrm flipV="1">
                  <a:off x="2615409" y="3888787"/>
                  <a:ext cx="0" cy="1080000"/>
                </a:xfrm>
                <a:prstGeom prst="straightConnector1">
                  <a:avLst/>
                </a:prstGeom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1A82A452-3A68-6753-E436-370A88D0DB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7270447" flipV="1">
                  <a:off x="2382920" y="5138943"/>
                  <a:ext cx="694283" cy="655100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44D4930-0871-EC17-FE43-9D026DB761D1}"/>
                    </a:ext>
                  </a:extLst>
                </p:cNvPr>
                <p:cNvSpPr txBox="1"/>
                <p:nvPr/>
              </p:nvSpPr>
              <p:spPr>
                <a:xfrm>
                  <a:off x="3318017" y="4653887"/>
                  <a:ext cx="395999" cy="4766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b="1" dirty="0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rPr>
                    <a:t>x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01D278CE-3F0D-0235-E77D-17588B308057}"/>
                    </a:ext>
                  </a:extLst>
                </p:cNvPr>
                <p:cNvSpPr txBox="1"/>
                <p:nvPr/>
              </p:nvSpPr>
              <p:spPr>
                <a:xfrm>
                  <a:off x="2634017" y="3703781"/>
                  <a:ext cx="395999" cy="4766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b="1" dirty="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a:rPr>
                    <a:t>y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BB3FEA4-1E51-223D-9E0A-E0AEE92554C2}"/>
                    </a:ext>
                  </a:extLst>
                </p:cNvPr>
                <p:cNvSpPr txBox="1"/>
                <p:nvPr/>
              </p:nvSpPr>
              <p:spPr>
                <a:xfrm rot="7270447">
                  <a:off x="2659027" y="5958581"/>
                  <a:ext cx="401952" cy="4695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b="1" dirty="0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rPr>
                    <a:t>z</a:t>
                  </a:r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5F587F5-806F-F41F-80D4-C259CBAE328B}"/>
                  </a:ext>
                </a:extLst>
              </p:cNvPr>
              <p:cNvSpPr txBox="1"/>
              <p:nvPr/>
            </p:nvSpPr>
            <p:spPr>
              <a:xfrm>
                <a:off x="6101274" y="4200671"/>
                <a:ext cx="6240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CS4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144978D-3902-B0BD-1C02-60ABE61DB90C}"/>
                  </a:ext>
                </a:extLst>
              </p:cNvPr>
              <p:cNvSpPr txBox="1"/>
              <p:nvPr/>
            </p:nvSpPr>
            <p:spPr>
              <a:xfrm>
                <a:off x="7816682" y="4242242"/>
                <a:ext cx="6240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CS3</a:t>
                </a:r>
              </a:p>
            </p:txBody>
          </p:sp>
        </p:grp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1CDAE78B-BA85-8B02-916D-AFBC8FF6CDDF}"/>
                </a:ext>
              </a:extLst>
            </p:cNvPr>
            <p:cNvSpPr/>
            <p:nvPr/>
          </p:nvSpPr>
          <p:spPr>
            <a:xfrm rot="1191926">
              <a:off x="6970933" y="4305689"/>
              <a:ext cx="511713" cy="537613"/>
            </a:xfrm>
            <a:prstGeom prst="arc">
              <a:avLst>
                <a:gd name="adj1" fmla="val 13127031"/>
                <a:gd name="adj2" fmla="val 0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C2A4619E-F7A7-408B-9FA0-0A975DCF6AAD}"/>
              </a:ext>
            </a:extLst>
          </p:cNvPr>
          <p:cNvSpPr/>
          <p:nvPr/>
        </p:nvSpPr>
        <p:spPr>
          <a:xfrm>
            <a:off x="10696723" y="2376399"/>
            <a:ext cx="205821" cy="2336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FDA0A6D-84DF-B854-8751-54D964AFEFDA}"/>
              </a:ext>
            </a:extLst>
          </p:cNvPr>
          <p:cNvSpPr/>
          <p:nvPr/>
        </p:nvSpPr>
        <p:spPr>
          <a:xfrm>
            <a:off x="9579944" y="5183451"/>
            <a:ext cx="205821" cy="2336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88C584E-C8FD-7468-090F-ACBF0A6BF82A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6325439" y="2493238"/>
            <a:ext cx="4371284" cy="383900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7EA3ED-4860-792E-F2D9-4FEFFB400805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10286667" y="2575856"/>
            <a:ext cx="440198" cy="259976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73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F3CAC-9080-D099-5DA2-CACE9A50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68"/>
            <a:ext cx="7886700" cy="1325563"/>
          </a:xfrm>
        </p:spPr>
        <p:txBody>
          <a:bodyPr/>
          <a:lstStyle/>
          <a:p>
            <a:r>
              <a:rPr lang="en-GB" dirty="0"/>
              <a:t>Transform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A4A8D-47FB-96C6-4812-0B635724D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596" y="1114152"/>
            <a:ext cx="6232804" cy="5733341"/>
          </a:xfrm>
        </p:spPr>
        <p:txBody>
          <a:bodyPr>
            <a:normAutofit/>
          </a:bodyPr>
          <a:lstStyle/>
          <a:p>
            <a:r>
              <a:rPr lang="en-GB" sz="1800" dirty="0"/>
              <a:t>You can get from one coordinate system to another through a combination of:</a:t>
            </a:r>
          </a:p>
          <a:p>
            <a:pPr lvl="1"/>
            <a:r>
              <a:rPr lang="en-GB" sz="1400" dirty="0"/>
              <a:t>Translations (adding/subtracting from a vector)</a:t>
            </a:r>
          </a:p>
          <a:p>
            <a:pPr lvl="1"/>
            <a:r>
              <a:rPr lang="en-GB" sz="1400" dirty="0"/>
              <a:t>Rotations (rotate vector about an axis)</a:t>
            </a:r>
          </a:p>
          <a:p>
            <a:pPr lvl="1"/>
            <a:r>
              <a:rPr lang="en-GB" sz="1400" dirty="0"/>
              <a:t>Scaling</a:t>
            </a:r>
          </a:p>
          <a:p>
            <a:pPr lvl="1"/>
            <a:endParaRPr lang="en-GB" sz="1400" dirty="0"/>
          </a:p>
          <a:p>
            <a:r>
              <a:rPr lang="en-GB" sz="1800" dirty="0"/>
              <a:t>All of the above can be achieved by multiplying a vector by a matrix.</a:t>
            </a:r>
          </a:p>
          <a:p>
            <a:endParaRPr lang="en-GB" sz="1800" dirty="0"/>
          </a:p>
          <a:p>
            <a:r>
              <a:rPr lang="en-GB" sz="1800" dirty="0"/>
              <a:t>Vectors with length 4 and 4x matrices are used for graphics</a:t>
            </a:r>
          </a:p>
          <a:p>
            <a:pPr lvl="1"/>
            <a:r>
              <a:rPr lang="en-GB" sz="1400" dirty="0"/>
              <a:t>[</a:t>
            </a:r>
            <a:r>
              <a:rPr lang="en-GB" sz="1400" dirty="0" err="1"/>
              <a:t>x,y,z</a:t>
            </a:r>
            <a:r>
              <a:rPr lang="en-GB" sz="1400" dirty="0"/>
              <a:t>, w]</a:t>
            </a:r>
          </a:p>
          <a:p>
            <a:pPr lvl="1"/>
            <a:r>
              <a:rPr lang="en-GB" sz="1400" dirty="0"/>
              <a:t>The w component is usually 1 or zero, 1 indicates the vector is describes a position in space, 0 indicates that it describes a direction</a:t>
            </a:r>
          </a:p>
          <a:p>
            <a:pPr lvl="1"/>
            <a:r>
              <a:rPr lang="en-GB" sz="1400" dirty="0"/>
              <a:t>Position vectors are affected by translations</a:t>
            </a:r>
          </a:p>
          <a:p>
            <a:pPr lvl="1"/>
            <a:r>
              <a:rPr lang="en-GB" sz="1400" dirty="0"/>
              <a:t>Direction vectors are not affected by translations</a:t>
            </a:r>
          </a:p>
          <a:p>
            <a:pPr lvl="1"/>
            <a:endParaRPr lang="en-GB" sz="1400" dirty="0"/>
          </a:p>
          <a:p>
            <a:r>
              <a:rPr lang="en-GB" sz="1800" dirty="0"/>
              <a:t>Multiple rotations, translations and scaling operations can be combined into a single transform matrix that allows mapping between two coordinate systems</a:t>
            </a:r>
          </a:p>
          <a:p>
            <a:endParaRPr lang="en-GB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2149A6-2D2F-B224-764C-0B2A741C4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116" y="3604758"/>
            <a:ext cx="3426288" cy="10901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8C15DF3-9ABA-9577-3B93-7A2740515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376" y="362100"/>
            <a:ext cx="3426288" cy="11937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E99B5E8-123B-5E81-BC0B-230398F3C4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292" t="30000" r="36979" b="58461"/>
          <a:stretch/>
        </p:blipFill>
        <p:spPr>
          <a:xfrm>
            <a:off x="7188572" y="1982471"/>
            <a:ext cx="4487912" cy="109018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B57D755-94D3-05FF-712C-32261E812E3B}"/>
              </a:ext>
            </a:extLst>
          </p:cNvPr>
          <p:cNvSpPr txBox="1"/>
          <p:nvPr/>
        </p:nvSpPr>
        <p:spPr>
          <a:xfrm>
            <a:off x="8390264" y="1574931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Translation of a position vector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14362C-A201-FC5A-0D6A-C6AF03EAA7E6}"/>
              </a:ext>
            </a:extLst>
          </p:cNvPr>
          <p:cNvSpPr txBox="1"/>
          <p:nvPr/>
        </p:nvSpPr>
        <p:spPr>
          <a:xfrm>
            <a:off x="8390264" y="3059668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Rotation about x-axis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27BF3E-C89D-D675-204D-DD8A75981674}"/>
              </a:ext>
            </a:extLst>
          </p:cNvPr>
          <p:cNvSpPr txBox="1"/>
          <p:nvPr/>
        </p:nvSpPr>
        <p:spPr>
          <a:xfrm>
            <a:off x="8390264" y="469494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Scaling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4EF1FDB-CBFD-203C-9105-9D356D8A4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284" y="5451233"/>
            <a:ext cx="1530095" cy="118036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5F692ED-5D19-3113-FF41-9B6FE6DD3398}"/>
              </a:ext>
            </a:extLst>
          </p:cNvPr>
          <p:cNvSpPr txBox="1"/>
          <p:nvPr/>
        </p:nvSpPr>
        <p:spPr>
          <a:xfrm>
            <a:off x="9432528" y="5800596"/>
            <a:ext cx="26631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i="1" dirty="0">
                <a:hlinkClick r:id="rId6"/>
              </a:rPr>
              <a:t>https://learnopengl.com/Getting-started/Transformations</a:t>
            </a:r>
            <a:endParaRPr lang="en-GB" sz="1200" i="1" dirty="0"/>
          </a:p>
          <a:p>
            <a:pPr algn="ctr"/>
            <a:r>
              <a:rPr lang="en-GB" sz="1200" i="1" dirty="0"/>
              <a:t>Or </a:t>
            </a:r>
          </a:p>
          <a:p>
            <a:pPr algn="ctr"/>
            <a:r>
              <a:rPr lang="en-GB" sz="1200" i="1" dirty="0"/>
              <a:t>OpenGL Red Book</a:t>
            </a:r>
          </a:p>
        </p:txBody>
      </p:sp>
    </p:spTree>
    <p:extLst>
      <p:ext uri="{BB962C8B-B14F-4D97-AF65-F5344CB8AC3E}">
        <p14:creationId xmlns:p14="http://schemas.microsoft.com/office/powerpoint/2010/main" val="3009668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F3CAC-9080-D099-5DA2-CACE9A50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3" y="-7206"/>
            <a:ext cx="7886700" cy="1325563"/>
          </a:xfrm>
        </p:spPr>
        <p:txBody>
          <a:bodyPr/>
          <a:lstStyle/>
          <a:p>
            <a:r>
              <a:rPr lang="en-GB" dirty="0"/>
              <a:t>Coordinate Systems or “spaces”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A4A8D-47FB-96C6-4812-0B635724D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294" y="1038849"/>
            <a:ext cx="5920639" cy="5602893"/>
          </a:xfrm>
        </p:spPr>
        <p:txBody>
          <a:bodyPr>
            <a:normAutofit fontScale="85000" lnSpcReduction="20000"/>
          </a:bodyPr>
          <a:lstStyle/>
          <a:p>
            <a:r>
              <a:rPr lang="en-GB" sz="2000" dirty="0"/>
              <a:t>Usually there are three types of 3D coordinate system</a:t>
            </a:r>
          </a:p>
          <a:p>
            <a:pPr lvl="1"/>
            <a:endParaRPr lang="en-GB" sz="1500" dirty="0"/>
          </a:p>
          <a:p>
            <a:r>
              <a:rPr lang="en-GB" sz="1900" i="1" dirty="0"/>
              <a:t>Object space </a:t>
            </a:r>
            <a:r>
              <a:rPr lang="en-GB" sz="1900" dirty="0"/>
              <a:t>– each object has a coordinate system</a:t>
            </a:r>
          </a:p>
          <a:p>
            <a:pPr lvl="1"/>
            <a:r>
              <a:rPr lang="en-GB" sz="1500" dirty="0"/>
              <a:t>If an object is loaded from a CAD file, it will be described in the file in its own coordinate system</a:t>
            </a:r>
          </a:p>
          <a:p>
            <a:pPr lvl="1"/>
            <a:r>
              <a:rPr lang="en-GB" sz="1500" dirty="0"/>
              <a:t>The origin might be at the centre of the object or in one corner</a:t>
            </a:r>
          </a:p>
          <a:p>
            <a:pPr lvl="1"/>
            <a:endParaRPr lang="en-GB" sz="1500" dirty="0"/>
          </a:p>
          <a:p>
            <a:r>
              <a:rPr lang="en-GB" sz="1900" i="1" dirty="0"/>
              <a:t>World space </a:t>
            </a:r>
            <a:r>
              <a:rPr lang="en-GB" sz="1900" dirty="0"/>
              <a:t>– a global coordinate system for the virtual world</a:t>
            </a:r>
          </a:p>
          <a:p>
            <a:pPr lvl="1"/>
            <a:r>
              <a:rPr lang="en-GB" sz="1500" dirty="0"/>
              <a:t>If you place 2 objects in a world, they each have their own coordinate system, but the world has a global coordinate system</a:t>
            </a:r>
          </a:p>
          <a:p>
            <a:pPr lvl="1"/>
            <a:r>
              <a:rPr lang="en-GB" sz="1500" dirty="0"/>
              <a:t>An object’s coordinates in world space depend on where the object is positioned and how it is rotated</a:t>
            </a:r>
          </a:p>
          <a:p>
            <a:pPr lvl="1"/>
            <a:r>
              <a:rPr lang="en-GB" sz="1500" dirty="0"/>
              <a:t>If you move an object in the world, its world coordinates change to reflect its new position</a:t>
            </a:r>
          </a:p>
          <a:p>
            <a:pPr lvl="1"/>
            <a:endParaRPr lang="en-GB" sz="1500" dirty="0"/>
          </a:p>
          <a:p>
            <a:r>
              <a:rPr lang="en-GB" sz="1900" i="1" dirty="0"/>
              <a:t>Camera space</a:t>
            </a:r>
            <a:r>
              <a:rPr lang="en-GB" sz="1900" dirty="0"/>
              <a:t> – a global coordinate system aligned with the “camera” or users viewpoint</a:t>
            </a:r>
          </a:p>
          <a:p>
            <a:pPr lvl="1"/>
            <a:r>
              <a:rPr lang="en-GB" sz="1500" dirty="0"/>
              <a:t>Camera space always has its origin immediately in front of the user’s viewpoint.</a:t>
            </a:r>
          </a:p>
          <a:p>
            <a:pPr lvl="1"/>
            <a:r>
              <a:rPr lang="en-GB" sz="1500" dirty="0"/>
              <a:t>The x axis aligns with left-right of the users view, and y-axis down-up.</a:t>
            </a:r>
          </a:p>
          <a:p>
            <a:pPr lvl="1"/>
            <a:r>
              <a:rPr lang="en-GB" sz="1500" dirty="0"/>
              <a:t>The z-axis is chosen so that it points in the direction of the users view</a:t>
            </a:r>
          </a:p>
          <a:p>
            <a:pPr lvl="1"/>
            <a:r>
              <a:rPr lang="en-GB" sz="1500" dirty="0"/>
              <a:t>If the user moves around the world (e.g. walking in a first person game), the camera position moves to reflect the new viewpoint</a:t>
            </a:r>
          </a:p>
          <a:p>
            <a:pPr lvl="1"/>
            <a:r>
              <a:rPr lang="en-GB" sz="1500" dirty="0"/>
              <a:t>The camera space origin is updated accordingly</a:t>
            </a:r>
          </a:p>
          <a:p>
            <a:pPr lvl="1"/>
            <a:r>
              <a:rPr lang="en-GB" sz="1500" dirty="0"/>
              <a:t>Although all objects are now in the same position in world space, their position in camera space has changed – because their position relative to the camera has changed.</a:t>
            </a:r>
          </a:p>
          <a:p>
            <a:pPr lvl="1"/>
            <a:endParaRPr lang="en-GB" sz="1500" dirty="0"/>
          </a:p>
          <a:p>
            <a:endParaRPr lang="en-GB" sz="2200" dirty="0"/>
          </a:p>
          <a:p>
            <a:endParaRPr lang="en-GB" sz="2200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E4A10A3-5ECC-3268-6A1D-B0A38083AC47}"/>
              </a:ext>
            </a:extLst>
          </p:cNvPr>
          <p:cNvGrpSpPr/>
          <p:nvPr/>
        </p:nvGrpSpPr>
        <p:grpSpPr>
          <a:xfrm>
            <a:off x="8188187" y="851494"/>
            <a:ext cx="1111048" cy="1325563"/>
            <a:chOff x="6461758" y="1059880"/>
            <a:chExt cx="1579001" cy="180457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E859BD4-C4AE-990F-1D0E-C057EDD5F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61758" y="1059880"/>
              <a:ext cx="1579001" cy="1804572"/>
            </a:xfrm>
            <a:prstGeom prst="rect">
              <a:avLst/>
            </a:prstGeom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A998B4E-AB17-69D5-C776-073E92EB8B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4700" y="2410619"/>
              <a:ext cx="771525" cy="44550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26F0414-D535-F3D2-C657-475C624B95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97350" y="1695450"/>
              <a:ext cx="27350" cy="116067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7644596-5573-AE5B-A635-1E5D47F859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56025" y="2317750"/>
              <a:ext cx="468675" cy="5361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4" name="3D Model 83" descr="Video camera">
                <a:extLst>
                  <a:ext uri="{FF2B5EF4-FFF2-40B4-BE49-F238E27FC236}">
                    <a16:creationId xmlns:a16="http://schemas.microsoft.com/office/drawing/2014/main" id="{93CEC741-ACE9-CD52-673A-8D1CE8E08B3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571349" y="4607506"/>
              <a:ext cx="1243054" cy="92954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43054" cy="929549"/>
                    </a:xfrm>
                    <a:prstGeom prst="rect">
                      <a:avLst/>
                    </a:prstGeom>
                  </am3d:spPr>
                  <am3d:camera>
                    <am3d:pos x="0" y="0" z="568801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73662" d="1000000"/>
                    <am3d:preTrans dx="0" dy="-87940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94882" ay="2638997" az="122766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3089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4" name="3D Model 83" descr="Video camera">
                <a:extLst>
                  <a:ext uri="{FF2B5EF4-FFF2-40B4-BE49-F238E27FC236}">
                    <a16:creationId xmlns:a16="http://schemas.microsoft.com/office/drawing/2014/main" id="{93CEC741-ACE9-CD52-673A-8D1CE8E08B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71349" y="4607506"/>
                <a:ext cx="1243054" cy="929549"/>
              </a:xfrm>
              <a:prstGeom prst="rect">
                <a:avLst/>
              </a:prstGeom>
            </p:spPr>
          </p:pic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2C3FDD2-E8A9-7EF2-9346-783711E3DA3D}"/>
              </a:ext>
            </a:extLst>
          </p:cNvPr>
          <p:cNvGrpSpPr/>
          <p:nvPr/>
        </p:nvGrpSpPr>
        <p:grpSpPr>
          <a:xfrm>
            <a:off x="7270405" y="4769842"/>
            <a:ext cx="872760" cy="854044"/>
            <a:chOff x="5916040" y="4444999"/>
            <a:chExt cx="1253313" cy="1193849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732B627B-62AA-8922-A2F5-0704944A72C8}"/>
                </a:ext>
              </a:extLst>
            </p:cNvPr>
            <p:cNvCxnSpPr>
              <a:cxnSpLocks/>
            </p:cNvCxnSpPr>
            <p:nvPr/>
          </p:nvCxnSpPr>
          <p:spPr>
            <a:xfrm>
              <a:off x="6493694" y="5171747"/>
              <a:ext cx="675659" cy="27390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3D965EBA-1D06-8E05-27C2-ED2B708885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16040" y="5181320"/>
              <a:ext cx="572308" cy="45752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AD1A0861-C353-187E-5EA3-46FE605BF0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3694" y="4444999"/>
              <a:ext cx="0" cy="73493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28DF2BC-CE0E-DC25-9678-241F06AEDA6C}"/>
              </a:ext>
            </a:extLst>
          </p:cNvPr>
          <p:cNvGrpSpPr/>
          <p:nvPr/>
        </p:nvGrpSpPr>
        <p:grpSpPr>
          <a:xfrm>
            <a:off x="7520845" y="2804587"/>
            <a:ext cx="2804865" cy="1166517"/>
            <a:chOff x="5704558" y="2841201"/>
            <a:chExt cx="2804865" cy="1166517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44DD5133-84AE-4188-45DF-D24B5FD29B0B}"/>
                </a:ext>
              </a:extLst>
            </p:cNvPr>
            <p:cNvCxnSpPr>
              <a:cxnSpLocks/>
            </p:cNvCxnSpPr>
            <p:nvPr/>
          </p:nvCxnSpPr>
          <p:spPr>
            <a:xfrm>
              <a:off x="5720676" y="4007718"/>
              <a:ext cx="773018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F644047B-B6DD-C8FC-4BD7-35B8068609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4558" y="3025735"/>
              <a:ext cx="0" cy="93633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B9AF3C2-3D58-A3E4-EF34-616BFD582B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15194" y="3491797"/>
              <a:ext cx="582820" cy="49929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92" name="3D Model 91" descr="Dark Gray Cube">
                  <a:extLst>
                    <a:ext uri="{FF2B5EF4-FFF2-40B4-BE49-F238E27FC236}">
                      <a16:creationId xmlns:a16="http://schemas.microsoft.com/office/drawing/2014/main" id="{8930E983-25B6-A395-BABE-8158F22DE7F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371247" y="2900709"/>
                <a:ext cx="961788" cy="1034378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961788" cy="1034378"/>
                      </a:xfrm>
                      <a:prstGeom prst="rect">
                        <a:avLst/>
                      </a:prstGeom>
                    </am3d:spPr>
                    <am3d:camera>
                      <am3d:pos x="0" y="0" z="814691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40529" d="1000000"/>
                      <am3d:preTrans dx="0" dy="-17999995" dz="586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286367" ay="-1329920" az="-505623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12004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92" name="3D Model 91" descr="Dark Gray Cube">
                  <a:extLst>
                    <a:ext uri="{FF2B5EF4-FFF2-40B4-BE49-F238E27FC236}">
                      <a16:creationId xmlns:a16="http://schemas.microsoft.com/office/drawing/2014/main" id="{8930E983-25B6-A395-BABE-8158F22DE7F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187534" y="2864095"/>
                  <a:ext cx="961788" cy="10343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93" name="3D Model 92" descr="Dark Gray Cube">
                  <a:extLst>
                    <a:ext uri="{FF2B5EF4-FFF2-40B4-BE49-F238E27FC236}">
                      <a16:creationId xmlns:a16="http://schemas.microsoft.com/office/drawing/2014/main" id="{1CABAAB0-46CB-8582-0E7B-3B5434DE09E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545648" y="2841201"/>
                <a:ext cx="963775" cy="1072015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963775" cy="1072015"/>
                      </a:xfrm>
                      <a:prstGeom prst="rect">
                        <a:avLst/>
                      </a:prstGeom>
                    </am3d:spPr>
                    <am3d:camera>
                      <am3d:pos x="0" y="0" z="814691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40529" d="1000000"/>
                      <am3d:preTrans dx="0" dy="-17999995" dz="586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185576" ay="-3157693" az="-1823421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112004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93" name="3D Model 92" descr="Dark Gray Cube">
                  <a:extLst>
                    <a:ext uri="{FF2B5EF4-FFF2-40B4-BE49-F238E27FC236}">
                      <a16:creationId xmlns:a16="http://schemas.microsoft.com/office/drawing/2014/main" id="{1CABAAB0-46CB-8582-0E7B-3B5434DE09E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61935" y="2804587"/>
                  <a:ext cx="963775" cy="1072015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35D701C6-01A2-7BC8-D258-55D2B6F69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2660" y="3675796"/>
              <a:ext cx="528483" cy="237420"/>
            </a:xfrm>
            <a:prstGeom prst="straightConnector1">
              <a:avLst/>
            </a:prstGeom>
            <a:ln w="19050">
              <a:solidFill>
                <a:schemeClr val="accent2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686A3F8F-160A-07A4-7D61-F4A88ACC07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88985" y="3164031"/>
              <a:ext cx="13675" cy="738815"/>
            </a:xfrm>
            <a:prstGeom prst="straightConnector1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DE8400D2-AF85-1609-7333-E62428FEB0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61485" y="3580546"/>
              <a:ext cx="227500" cy="322300"/>
            </a:xfrm>
            <a:prstGeom prst="straightConnector1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CE3946DA-5FAD-09AC-4F30-6F85224635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32364" y="3754540"/>
              <a:ext cx="620271" cy="180547"/>
            </a:xfrm>
            <a:prstGeom prst="straightConnector1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AD01B50-F89F-7579-075D-75D3639C0E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2635" y="3174874"/>
              <a:ext cx="25465" cy="738342"/>
            </a:xfrm>
            <a:prstGeom prst="straightConnector1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4D9A6837-1A89-1101-5BDD-D995F335C1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9180" y="3610708"/>
              <a:ext cx="153868" cy="313444"/>
            </a:xfrm>
            <a:prstGeom prst="straightConnector1">
              <a:avLst/>
            </a:prstGeom>
            <a:ln w="19050">
              <a:solidFill>
                <a:schemeClr val="accent2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1FA15B5A-B3C7-3D77-C71A-7D3B8659C28C}"/>
              </a:ext>
            </a:extLst>
          </p:cNvPr>
          <p:cNvGrpSpPr/>
          <p:nvPr/>
        </p:nvGrpSpPr>
        <p:grpSpPr>
          <a:xfrm>
            <a:off x="7609722" y="5539645"/>
            <a:ext cx="2804865" cy="1166517"/>
            <a:chOff x="5704558" y="2841201"/>
            <a:chExt cx="2804865" cy="1166517"/>
          </a:xfrm>
        </p:grpSpPr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03215ED4-3221-5E5F-8E50-270AED0AC297}"/>
                </a:ext>
              </a:extLst>
            </p:cNvPr>
            <p:cNvCxnSpPr>
              <a:cxnSpLocks/>
            </p:cNvCxnSpPr>
            <p:nvPr/>
          </p:nvCxnSpPr>
          <p:spPr>
            <a:xfrm>
              <a:off x="5720676" y="4007718"/>
              <a:ext cx="773018" cy="0"/>
            </a:xfrm>
            <a:prstGeom prst="straightConnector1">
              <a:avLst/>
            </a:prstGeom>
            <a:ln w="19050">
              <a:solidFill>
                <a:schemeClr val="accent2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DF642029-2FA1-EC06-C912-A78ADFEB55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4558" y="3025735"/>
              <a:ext cx="0" cy="936337"/>
            </a:xfrm>
            <a:prstGeom prst="straightConnector1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7CD97A15-761C-D893-2B6B-BE31BD7357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15194" y="3491797"/>
              <a:ext cx="582820" cy="499297"/>
            </a:xfrm>
            <a:prstGeom prst="straightConnector1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5" name="3D Model 104" descr="Dark Gray Cube">
                  <a:extLst>
                    <a:ext uri="{FF2B5EF4-FFF2-40B4-BE49-F238E27FC236}">
                      <a16:creationId xmlns:a16="http://schemas.microsoft.com/office/drawing/2014/main" id="{EEA10A45-8774-F8D4-C3E9-B114C7E54B8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371247" y="2900709"/>
                <a:ext cx="961788" cy="1034378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961788" cy="1034378"/>
                      </a:xfrm>
                      <a:prstGeom prst="rect">
                        <a:avLst/>
                      </a:prstGeom>
                    </am3d:spPr>
                    <am3d:camera>
                      <am3d:pos x="0" y="0" z="814691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40529" d="1000000"/>
                      <am3d:preTrans dx="0" dy="-17999995" dz="586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286367" ay="-1329920" az="-505623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12004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5" name="3D Model 104" descr="Dark Gray Cube">
                  <a:extLst>
                    <a:ext uri="{FF2B5EF4-FFF2-40B4-BE49-F238E27FC236}">
                      <a16:creationId xmlns:a16="http://schemas.microsoft.com/office/drawing/2014/main" id="{EEA10A45-8774-F8D4-C3E9-B114C7E54B8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276411" y="5599153"/>
                  <a:ext cx="961788" cy="10343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06" name="3D Model 105" descr="Dark Gray Cube">
                  <a:extLst>
                    <a:ext uri="{FF2B5EF4-FFF2-40B4-BE49-F238E27FC236}">
                      <a16:creationId xmlns:a16="http://schemas.microsoft.com/office/drawing/2014/main" id="{9950CB6A-F28E-386E-9737-270F91636D4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545648" y="2841201"/>
                <a:ext cx="963775" cy="1072015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963775" cy="1072015"/>
                      </a:xfrm>
                      <a:prstGeom prst="rect">
                        <a:avLst/>
                      </a:prstGeom>
                    </am3d:spPr>
                    <am3d:camera>
                      <am3d:pos x="0" y="0" z="814691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40529" d="1000000"/>
                      <am3d:preTrans dx="0" dy="-17999995" dz="586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185576" ay="-3157693" az="-1823421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112004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06" name="3D Model 105" descr="Dark Gray Cube">
                  <a:extLst>
                    <a:ext uri="{FF2B5EF4-FFF2-40B4-BE49-F238E27FC236}">
                      <a16:creationId xmlns:a16="http://schemas.microsoft.com/office/drawing/2014/main" id="{9950CB6A-F28E-386E-9737-270F91636D4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450812" y="5539645"/>
                  <a:ext cx="963775" cy="1072015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98F431E1-2EE1-3DE8-7857-7CDDD7367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2660" y="3675796"/>
              <a:ext cx="528483" cy="237420"/>
            </a:xfrm>
            <a:prstGeom prst="straightConnector1">
              <a:avLst/>
            </a:prstGeom>
            <a:ln w="19050">
              <a:solidFill>
                <a:schemeClr val="accent2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72193D1-21A5-CBC4-98CC-59A725C205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88985" y="3164031"/>
              <a:ext cx="13675" cy="738815"/>
            </a:xfrm>
            <a:prstGeom prst="straightConnector1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B118D599-9558-9437-B3D5-F6A37E52B7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61485" y="3580546"/>
              <a:ext cx="227500" cy="322300"/>
            </a:xfrm>
            <a:prstGeom prst="straightConnector1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336AD74A-2EF3-C417-CF45-06BBC17A9F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31048" y="3741696"/>
              <a:ext cx="621587" cy="193391"/>
            </a:xfrm>
            <a:prstGeom prst="straightConnector1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14CEDDFC-1F50-C794-85C3-9C1DB0717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2635" y="3174874"/>
              <a:ext cx="25465" cy="738342"/>
            </a:xfrm>
            <a:prstGeom prst="straightConnector1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216245E2-6AD0-3A21-9A08-AEFDD0ACAB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9180" y="3610708"/>
              <a:ext cx="153868" cy="313444"/>
            </a:xfrm>
            <a:prstGeom prst="straightConnector1">
              <a:avLst/>
            </a:prstGeom>
            <a:ln w="19050">
              <a:solidFill>
                <a:schemeClr val="accent2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45D6A94-4DF0-9266-F109-A7C79655FEE1}"/>
              </a:ext>
            </a:extLst>
          </p:cNvPr>
          <p:cNvCxnSpPr/>
          <p:nvPr/>
        </p:nvCxnSpPr>
        <p:spPr>
          <a:xfrm>
            <a:off x="7380742" y="2438400"/>
            <a:ext cx="295556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9174395-DFAB-2A9D-C6A3-C1A062EAD933}"/>
              </a:ext>
            </a:extLst>
          </p:cNvPr>
          <p:cNvCxnSpPr/>
          <p:nvPr/>
        </p:nvCxnSpPr>
        <p:spPr>
          <a:xfrm>
            <a:off x="7406691" y="4438650"/>
            <a:ext cx="295556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2" name="Oval 121">
            <a:extLst>
              <a:ext uri="{FF2B5EF4-FFF2-40B4-BE49-F238E27FC236}">
                <a16:creationId xmlns:a16="http://schemas.microsoft.com/office/drawing/2014/main" id="{24E80530-F8AB-C57A-DBFE-8B9F9D25C876}"/>
              </a:ext>
            </a:extLst>
          </p:cNvPr>
          <p:cNvSpPr/>
          <p:nvPr/>
        </p:nvSpPr>
        <p:spPr>
          <a:xfrm>
            <a:off x="8557764" y="2033307"/>
            <a:ext cx="152299" cy="17032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D2D133CB-D940-064B-0814-DC4E53B55E43}"/>
              </a:ext>
            </a:extLst>
          </p:cNvPr>
          <p:cNvSpPr/>
          <p:nvPr/>
        </p:nvSpPr>
        <p:spPr>
          <a:xfrm>
            <a:off x="8764679" y="3755135"/>
            <a:ext cx="152299" cy="17032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6761EAD5-CED6-F986-2899-0485890B98CD}"/>
              </a:ext>
            </a:extLst>
          </p:cNvPr>
          <p:cNvCxnSpPr>
            <a:cxnSpLocks/>
            <a:endCxn id="123" idx="2"/>
          </p:cNvCxnSpPr>
          <p:nvPr/>
        </p:nvCxnSpPr>
        <p:spPr>
          <a:xfrm flipV="1">
            <a:off x="7531480" y="3840297"/>
            <a:ext cx="1233198" cy="13080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Oval 125">
            <a:extLst>
              <a:ext uri="{FF2B5EF4-FFF2-40B4-BE49-F238E27FC236}">
                <a16:creationId xmlns:a16="http://schemas.microsoft.com/office/drawing/2014/main" id="{246098D5-58CE-6C0E-55C6-11C351345102}"/>
              </a:ext>
            </a:extLst>
          </p:cNvPr>
          <p:cNvSpPr/>
          <p:nvPr/>
        </p:nvSpPr>
        <p:spPr>
          <a:xfrm>
            <a:off x="8880964" y="6485687"/>
            <a:ext cx="152299" cy="17032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8F4D1637-CD57-5D0B-5AAF-BA072E33A745}"/>
              </a:ext>
            </a:extLst>
          </p:cNvPr>
          <p:cNvCxnSpPr>
            <a:cxnSpLocks/>
          </p:cNvCxnSpPr>
          <p:nvPr/>
        </p:nvCxnSpPr>
        <p:spPr>
          <a:xfrm>
            <a:off x="7697291" y="5312216"/>
            <a:ext cx="1228806" cy="1293977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75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/>
      <p:bldP spid="12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F3CAC-9080-D099-5DA2-CACE9A50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1"/>
            <a:ext cx="7886700" cy="1325563"/>
          </a:xfrm>
        </p:spPr>
        <p:txBody>
          <a:bodyPr/>
          <a:lstStyle/>
          <a:p>
            <a:r>
              <a:rPr lang="en-GB" dirty="0"/>
              <a:t>Camera Space – Why?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BBB246E-9BD6-1121-47CA-55AD23860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829" y="1119853"/>
            <a:ext cx="5774151" cy="5602893"/>
          </a:xfrm>
        </p:spPr>
        <p:txBody>
          <a:bodyPr>
            <a:normAutofit/>
          </a:bodyPr>
          <a:lstStyle/>
          <a:p>
            <a:r>
              <a:rPr lang="en-GB" sz="2000" dirty="0"/>
              <a:t>Why is camera space special?</a:t>
            </a:r>
          </a:p>
          <a:p>
            <a:pPr lvl="1"/>
            <a:r>
              <a:rPr lang="en-GB" sz="1600" dirty="0"/>
              <a:t>It is a critical link in being able to generate the 2D view on the screen</a:t>
            </a:r>
          </a:p>
          <a:p>
            <a:pPr lvl="1"/>
            <a:endParaRPr lang="en-GB" sz="1600" dirty="0"/>
          </a:p>
          <a:p>
            <a:r>
              <a:rPr lang="en-GB" sz="2000" dirty="0"/>
              <a:t>In camera space, the </a:t>
            </a:r>
            <a:r>
              <a:rPr lang="en-GB" sz="2000" b="1" dirty="0"/>
              <a:t>z coordinate </a:t>
            </a:r>
            <a:r>
              <a:rPr lang="en-GB" sz="2000" dirty="0"/>
              <a:t>of an object now represent the </a:t>
            </a:r>
            <a:r>
              <a:rPr lang="en-GB" sz="2000" b="1" dirty="0"/>
              <a:t>distance</a:t>
            </a:r>
            <a:r>
              <a:rPr lang="en-GB" sz="2000" dirty="0"/>
              <a:t> </a:t>
            </a:r>
            <a:r>
              <a:rPr lang="en-GB" sz="2000" b="1" dirty="0"/>
              <a:t>from the screen</a:t>
            </a:r>
          </a:p>
          <a:p>
            <a:pPr lvl="1"/>
            <a:endParaRPr lang="en-GB" sz="1500" dirty="0"/>
          </a:p>
          <a:p>
            <a:r>
              <a:rPr lang="en-GB" sz="1900" dirty="0"/>
              <a:t>The </a:t>
            </a:r>
            <a:r>
              <a:rPr lang="en-GB" sz="1900" b="1" dirty="0"/>
              <a:t>x and y coordinates </a:t>
            </a:r>
            <a:r>
              <a:rPr lang="en-GB" sz="1900" dirty="0"/>
              <a:t>of an object represent its </a:t>
            </a:r>
            <a:r>
              <a:rPr lang="en-GB" sz="1900" b="1" dirty="0"/>
              <a:t>position on the screen</a:t>
            </a:r>
          </a:p>
          <a:p>
            <a:pPr lvl="1"/>
            <a:endParaRPr lang="en-GB" sz="1500" dirty="0"/>
          </a:p>
          <a:p>
            <a:r>
              <a:rPr lang="en-GB" sz="1900" dirty="0"/>
              <a:t>Not quite that simple, but close</a:t>
            </a:r>
          </a:p>
          <a:p>
            <a:endParaRPr lang="en-GB" sz="1100" dirty="0"/>
          </a:p>
          <a:p>
            <a:r>
              <a:rPr lang="en-GB" sz="1900" dirty="0"/>
              <a:t>Camera space allows the 3D model to be converted to a 2D drawing on the screen</a:t>
            </a:r>
          </a:p>
          <a:p>
            <a:pPr lvl="1"/>
            <a:endParaRPr lang="en-GB" sz="1500" dirty="0"/>
          </a:p>
          <a:p>
            <a:pPr marL="0" indent="0">
              <a:buNone/>
            </a:pPr>
            <a:endParaRPr lang="en-GB" sz="1900" dirty="0"/>
          </a:p>
          <a:p>
            <a:pPr lvl="1"/>
            <a:endParaRPr lang="en-GB" sz="1500" dirty="0"/>
          </a:p>
          <a:p>
            <a:endParaRPr lang="en-GB" sz="2200" dirty="0"/>
          </a:p>
          <a:p>
            <a:endParaRPr lang="en-GB" sz="220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65F1191-5D91-2C96-5642-B8826761A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6" y="1220307"/>
            <a:ext cx="6120611" cy="322137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156D5058-DF9C-7ABE-95E4-DC210DA15BDB}"/>
              </a:ext>
            </a:extLst>
          </p:cNvPr>
          <p:cNvSpPr txBox="1"/>
          <p:nvPr/>
        </p:nvSpPr>
        <p:spPr>
          <a:xfrm>
            <a:off x="6702641" y="2804361"/>
            <a:ext cx="399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E131AB-51F4-7E0C-FCDE-32ED81BB5666}"/>
              </a:ext>
            </a:extLst>
          </p:cNvPr>
          <p:cNvSpPr txBox="1"/>
          <p:nvPr/>
        </p:nvSpPr>
        <p:spPr>
          <a:xfrm>
            <a:off x="7433939" y="1119853"/>
            <a:ext cx="399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AAD5524-1ABE-1661-D6D5-ED4A27E722C4}"/>
              </a:ext>
            </a:extLst>
          </p:cNvPr>
          <p:cNvSpPr txBox="1"/>
          <p:nvPr/>
        </p:nvSpPr>
        <p:spPr>
          <a:xfrm>
            <a:off x="8319856" y="2435029"/>
            <a:ext cx="399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1532517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F3CAC-9080-D099-5DA2-CACE9A50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575"/>
            <a:ext cx="7886700" cy="1325563"/>
          </a:xfrm>
        </p:spPr>
        <p:txBody>
          <a:bodyPr/>
          <a:lstStyle/>
          <a:p>
            <a:r>
              <a:rPr lang="en-GB" dirty="0"/>
              <a:t>Projection space – the 2D view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BBB246E-9BD6-1121-47CA-55AD23860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409" y="1027255"/>
            <a:ext cx="6594803" cy="5714999"/>
          </a:xfrm>
        </p:spPr>
        <p:txBody>
          <a:bodyPr>
            <a:normAutofit fontScale="92500" lnSpcReduction="20000"/>
          </a:bodyPr>
          <a:lstStyle/>
          <a:p>
            <a:r>
              <a:rPr lang="en-GB" sz="1800" dirty="0"/>
              <a:t>You can’t just take the camera space coordinates, ignore z and use </a:t>
            </a:r>
            <a:r>
              <a:rPr lang="en-GB" sz="1800" dirty="0" err="1"/>
              <a:t>x,y</a:t>
            </a:r>
            <a:r>
              <a:rPr lang="en-GB" sz="1800" dirty="0"/>
              <a:t> as screen coordinates</a:t>
            </a:r>
          </a:p>
          <a:p>
            <a:pPr lvl="1"/>
            <a:r>
              <a:rPr lang="en-GB" sz="1400" dirty="0"/>
              <a:t>This does account for perspective – things further away appear smaller than things that are close</a:t>
            </a:r>
          </a:p>
          <a:p>
            <a:pPr lvl="1"/>
            <a:endParaRPr lang="en-GB" sz="1100" dirty="0"/>
          </a:p>
          <a:p>
            <a:r>
              <a:rPr lang="en-GB" sz="1800" dirty="0"/>
              <a:t>Process is:</a:t>
            </a:r>
          </a:p>
          <a:p>
            <a:pPr lvl="1"/>
            <a:r>
              <a:rPr lang="en-GB" sz="1400" dirty="0"/>
              <a:t>Order objects according to their z coordinate</a:t>
            </a:r>
          </a:p>
          <a:p>
            <a:pPr lvl="1"/>
            <a:r>
              <a:rPr lang="en-GB" sz="1400" dirty="0"/>
              <a:t>Ignore things that have a negative z-coordinate (behind screen)</a:t>
            </a:r>
          </a:p>
          <a:p>
            <a:pPr lvl="1"/>
            <a:r>
              <a:rPr lang="en-GB" sz="1400" dirty="0"/>
              <a:t>Apply a projection transformation – this scales objects according to their distance from the screen </a:t>
            </a:r>
          </a:p>
          <a:p>
            <a:pPr lvl="1"/>
            <a:r>
              <a:rPr lang="en-GB" sz="1400" dirty="0"/>
              <a:t>Can be used to introduce related effects, e.g. field of view, equivalent to the distortion a “fish-eye” camera lens will create</a:t>
            </a:r>
          </a:p>
          <a:p>
            <a:pPr lvl="1"/>
            <a:r>
              <a:rPr lang="en-GB" sz="1400" dirty="0"/>
              <a:t>Draw objects in reverse order of distance, this draws objects that are closer over the top of things that are further away</a:t>
            </a:r>
          </a:p>
          <a:p>
            <a:pPr lvl="1"/>
            <a:r>
              <a:rPr lang="en-GB" sz="1400" dirty="0"/>
              <a:t>Results in a 2D drawing, coordinates still have a global scaling</a:t>
            </a:r>
          </a:p>
          <a:p>
            <a:pPr lvl="1"/>
            <a:r>
              <a:rPr lang="en-GB" sz="1400" dirty="0"/>
              <a:t>Also called Clip Space as items that won’t be drawn are clipped</a:t>
            </a:r>
          </a:p>
          <a:p>
            <a:pPr lvl="1"/>
            <a:endParaRPr lang="en-GB" sz="1400" dirty="0"/>
          </a:p>
          <a:p>
            <a:pPr marL="0" indent="0">
              <a:buNone/>
            </a:pPr>
            <a:r>
              <a:rPr lang="en-GB" sz="1800" dirty="0"/>
              <a:t>Some variations on Projection Space coordinates</a:t>
            </a:r>
            <a:endParaRPr lang="en-GB" sz="1500" dirty="0"/>
          </a:p>
          <a:p>
            <a:r>
              <a:rPr lang="en-GB" sz="1800" dirty="0"/>
              <a:t>NDC space</a:t>
            </a:r>
          </a:p>
          <a:p>
            <a:pPr lvl="1"/>
            <a:r>
              <a:rPr lang="en-GB" sz="1400" dirty="0"/>
              <a:t>Normalised Device Coordinates</a:t>
            </a:r>
          </a:p>
          <a:p>
            <a:pPr lvl="1"/>
            <a:r>
              <a:rPr lang="en-GB" sz="1400" dirty="0"/>
              <a:t>2D coordinates are scaled to the range (-1,1) – allows mapping to screen/window of difference sizes</a:t>
            </a:r>
          </a:p>
          <a:p>
            <a:pPr lvl="1"/>
            <a:endParaRPr lang="en-GB" sz="1100" dirty="0"/>
          </a:p>
          <a:p>
            <a:r>
              <a:rPr lang="en-GB" sz="1800" dirty="0"/>
              <a:t>Screen Space or Raster Space</a:t>
            </a:r>
          </a:p>
          <a:p>
            <a:pPr lvl="1"/>
            <a:r>
              <a:rPr lang="en-GB" sz="1400" dirty="0"/>
              <a:t>Final transform – map the NDC coordinates to pixel coordinates</a:t>
            </a:r>
          </a:p>
          <a:p>
            <a:pPr lvl="1"/>
            <a:r>
              <a:rPr lang="en-GB" sz="1400" dirty="0"/>
              <a:t>Depends on screen/window size</a:t>
            </a:r>
          </a:p>
          <a:p>
            <a:pPr lvl="1"/>
            <a:endParaRPr lang="en-GB" sz="1500" dirty="0"/>
          </a:p>
          <a:p>
            <a:pPr marL="0" indent="0">
              <a:buNone/>
            </a:pPr>
            <a:endParaRPr lang="en-GB" sz="1900" dirty="0"/>
          </a:p>
          <a:p>
            <a:pPr lvl="1"/>
            <a:endParaRPr lang="en-GB" sz="1500" dirty="0"/>
          </a:p>
          <a:p>
            <a:endParaRPr lang="en-GB" sz="2200" dirty="0"/>
          </a:p>
          <a:p>
            <a:endParaRPr lang="en-GB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A2109C-7592-83CF-835D-14522473E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530" y="1486637"/>
            <a:ext cx="6120611" cy="32213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476F5D-010B-AA16-B8BB-4CB2ADCF56FC}"/>
              </a:ext>
            </a:extLst>
          </p:cNvPr>
          <p:cNvSpPr txBox="1"/>
          <p:nvPr/>
        </p:nvSpPr>
        <p:spPr>
          <a:xfrm>
            <a:off x="6800295" y="3070691"/>
            <a:ext cx="399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70854F-08CE-5955-9093-07E9CE81A26F}"/>
              </a:ext>
            </a:extLst>
          </p:cNvPr>
          <p:cNvSpPr txBox="1"/>
          <p:nvPr/>
        </p:nvSpPr>
        <p:spPr>
          <a:xfrm>
            <a:off x="7531593" y="1386183"/>
            <a:ext cx="399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552885-479F-45A3-9E23-0CF441D44F11}"/>
              </a:ext>
            </a:extLst>
          </p:cNvPr>
          <p:cNvSpPr txBox="1"/>
          <p:nvPr/>
        </p:nvSpPr>
        <p:spPr>
          <a:xfrm>
            <a:off x="8417510" y="2701359"/>
            <a:ext cx="399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z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BFDA3FC-8F91-5C94-707D-D2C7453D0AD0}"/>
              </a:ext>
            </a:extLst>
          </p:cNvPr>
          <p:cNvGrpSpPr/>
          <p:nvPr/>
        </p:nvGrpSpPr>
        <p:grpSpPr>
          <a:xfrm>
            <a:off x="6970079" y="328474"/>
            <a:ext cx="1886505" cy="3327623"/>
            <a:chOff x="6970079" y="328474"/>
            <a:chExt cx="1886505" cy="3327623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0738504-75CE-38B7-0C7F-7473BEAE4B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56584" y="328474"/>
              <a:ext cx="0" cy="1839971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FFB4C1D-0A22-DC83-922A-E6E768D0A46A}"/>
                </a:ext>
              </a:extLst>
            </p:cNvPr>
            <p:cNvGrpSpPr/>
            <p:nvPr/>
          </p:nvGrpSpPr>
          <p:grpSpPr>
            <a:xfrm>
              <a:off x="6970079" y="328474"/>
              <a:ext cx="1886505" cy="3327623"/>
              <a:chOff x="6970079" y="328474"/>
              <a:chExt cx="1886505" cy="3327623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1EAD4346-36AE-63B4-F9F5-FC71792B6E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0079" y="2165631"/>
                <a:ext cx="1886505" cy="1490466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D0E3C30-C374-EB13-0CF0-BB75294504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0079" y="328474"/>
                <a:ext cx="1886505" cy="1490466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ED8FCDE-0468-6038-16EA-2636B5EE07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0079" y="1816126"/>
                <a:ext cx="0" cy="1839971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1C0B956-2296-2B6A-31F4-394553038047}"/>
              </a:ext>
            </a:extLst>
          </p:cNvPr>
          <p:cNvSpPr txBox="1"/>
          <p:nvPr/>
        </p:nvSpPr>
        <p:spPr>
          <a:xfrm>
            <a:off x="6579644" y="5876690"/>
            <a:ext cx="5138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/>
              <a:t>In screen coordinates, origin is generally at top left of screen</a:t>
            </a:r>
          </a:p>
          <a:p>
            <a:r>
              <a:rPr lang="en-GB" sz="1200" i="1" dirty="0"/>
              <a:t>X direction is left to right</a:t>
            </a:r>
          </a:p>
          <a:p>
            <a:r>
              <a:rPr lang="en-GB" sz="1200" i="1" dirty="0"/>
              <a:t>Y direction is top to bottom</a:t>
            </a:r>
          </a:p>
        </p:txBody>
      </p:sp>
    </p:spTree>
    <p:extLst>
      <p:ext uri="{BB962C8B-B14F-4D97-AF65-F5344CB8AC3E}">
        <p14:creationId xmlns:p14="http://schemas.microsoft.com/office/powerpoint/2010/main" val="4249168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80043328-9D25-0544-3F4C-8B380AA0BB77}"/>
              </a:ext>
            </a:extLst>
          </p:cNvPr>
          <p:cNvSpPr/>
          <p:nvPr/>
        </p:nvSpPr>
        <p:spPr>
          <a:xfrm>
            <a:off x="4788215" y="1001566"/>
            <a:ext cx="7363189" cy="5524501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3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ADC5AC83-CA2D-DC19-9363-F633540FB062}"/>
              </a:ext>
            </a:extLst>
          </p:cNvPr>
          <p:cNvSpPr/>
          <p:nvPr/>
        </p:nvSpPr>
        <p:spPr>
          <a:xfrm>
            <a:off x="261613" y="885824"/>
            <a:ext cx="4444152" cy="5524501"/>
          </a:xfrm>
          <a:prstGeom prst="roundRect">
            <a:avLst/>
          </a:prstGeom>
          <a:solidFill>
            <a:schemeClr val="accent1">
              <a:alpha val="53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F22945-89E1-0696-9FC4-86B8EFDC5E1B}"/>
              </a:ext>
            </a:extLst>
          </p:cNvPr>
          <p:cNvGrpSpPr/>
          <p:nvPr/>
        </p:nvGrpSpPr>
        <p:grpSpPr>
          <a:xfrm>
            <a:off x="611730" y="1550855"/>
            <a:ext cx="810670" cy="890219"/>
            <a:chOff x="6461758" y="1059880"/>
            <a:chExt cx="1579001" cy="18045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FB4ED7C-D525-49C6-BA9F-697E6DE1F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61758" y="1059880"/>
              <a:ext cx="1579001" cy="1804572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AADDD20-1BF0-F78A-1A84-B197FAD448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4700" y="2410619"/>
              <a:ext cx="771525" cy="44550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62FAB82-733F-4E43-4D0F-354320FB46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97350" y="1695450"/>
              <a:ext cx="27350" cy="116067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398BCF5-C2EB-E63F-91FC-1ADC80220E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56025" y="2317750"/>
              <a:ext cx="468675" cy="5361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015A27C-B996-2DD4-3F53-500820010E50}"/>
              </a:ext>
            </a:extLst>
          </p:cNvPr>
          <p:cNvGrpSpPr/>
          <p:nvPr/>
        </p:nvGrpSpPr>
        <p:grpSpPr>
          <a:xfrm>
            <a:off x="2445994" y="1993515"/>
            <a:ext cx="1946846" cy="852585"/>
            <a:chOff x="5704558" y="2841201"/>
            <a:chExt cx="2804865" cy="1166517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AF157B2-5AF8-71BC-20F9-4D6057802DC3}"/>
                </a:ext>
              </a:extLst>
            </p:cNvPr>
            <p:cNvCxnSpPr>
              <a:cxnSpLocks/>
            </p:cNvCxnSpPr>
            <p:nvPr/>
          </p:nvCxnSpPr>
          <p:spPr>
            <a:xfrm>
              <a:off x="5720676" y="4007718"/>
              <a:ext cx="773018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BFCF910-4AB5-77E5-58AC-2379991DE9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4558" y="3025735"/>
              <a:ext cx="0" cy="93633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112EB48-E5B9-FC5F-539C-3A39A40C41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15194" y="3491797"/>
              <a:ext cx="582820" cy="49929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8" name="3D Model 17" descr="Dark Gray Cube">
                  <a:extLst>
                    <a:ext uri="{FF2B5EF4-FFF2-40B4-BE49-F238E27FC236}">
                      <a16:creationId xmlns:a16="http://schemas.microsoft.com/office/drawing/2014/main" id="{98D62630-EAA4-ED4F-3AD3-35028E08317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371247" y="2900709"/>
                <a:ext cx="961788" cy="1034378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961788" cy="1034378"/>
                      </a:xfrm>
                      <a:prstGeom prst="rect">
                        <a:avLst/>
                      </a:prstGeom>
                    </am3d:spPr>
                    <am3d:camera>
                      <am3d:pos x="0" y="0" z="814691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40529" d="1000000"/>
                      <am3d:preTrans dx="0" dy="-17999995" dz="586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286367" ay="-1329920" az="-505623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77741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8" name="3D Model 17" descr="Dark Gray Cube">
                  <a:extLst>
                    <a:ext uri="{FF2B5EF4-FFF2-40B4-BE49-F238E27FC236}">
                      <a16:creationId xmlns:a16="http://schemas.microsoft.com/office/drawing/2014/main" id="{98D62630-EAA4-ED4F-3AD3-35028E08317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08740" y="2037008"/>
                  <a:ext cx="667573" cy="7560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9" name="3D Model 18" descr="Dark Gray Cube">
                  <a:extLst>
                    <a:ext uri="{FF2B5EF4-FFF2-40B4-BE49-F238E27FC236}">
                      <a16:creationId xmlns:a16="http://schemas.microsoft.com/office/drawing/2014/main" id="{F8C72C0C-59E8-BC00-FBA5-E7F640075FC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545648" y="2841201"/>
                <a:ext cx="963775" cy="1072015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963775" cy="1072015"/>
                      </a:xfrm>
                      <a:prstGeom prst="rect">
                        <a:avLst/>
                      </a:prstGeom>
                    </am3d:spPr>
                    <am3d:camera>
                      <am3d:pos x="0" y="0" z="814691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40529" d="1000000"/>
                      <am3d:preTrans dx="0" dy="-17999995" dz="586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185576" ay="-3157693" az="-1823421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77741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9" name="3D Model 18" descr="Dark Gray Cube">
                  <a:extLst>
                    <a:ext uri="{FF2B5EF4-FFF2-40B4-BE49-F238E27FC236}">
                      <a16:creationId xmlns:a16="http://schemas.microsoft.com/office/drawing/2014/main" id="{F8C72C0C-59E8-BC00-FBA5-E7F640075FC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23887" y="1993515"/>
                  <a:ext cx="668953" cy="783515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18F6297-A15D-56F5-00D0-49BEC52980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2660" y="3675796"/>
              <a:ext cx="528483" cy="237420"/>
            </a:xfrm>
            <a:prstGeom prst="straightConnector1">
              <a:avLst/>
            </a:prstGeom>
            <a:ln w="19050">
              <a:solidFill>
                <a:schemeClr val="accent2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366E362-F983-E0C5-6320-DC8953289E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88985" y="3164031"/>
              <a:ext cx="13675" cy="738815"/>
            </a:xfrm>
            <a:prstGeom prst="straightConnector1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D9B3FE3-0B04-3598-020E-A02CD4B235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61485" y="3580546"/>
              <a:ext cx="227500" cy="322300"/>
            </a:xfrm>
            <a:prstGeom prst="straightConnector1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F315254-83D2-19F3-1123-986F65D885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32364" y="3754540"/>
              <a:ext cx="620271" cy="180547"/>
            </a:xfrm>
            <a:prstGeom prst="straightConnector1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A6B6D03-22F0-4E62-8242-3EBF3B2668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2635" y="3174874"/>
              <a:ext cx="25465" cy="738342"/>
            </a:xfrm>
            <a:prstGeom prst="straightConnector1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D34376D-29FF-A9DE-F4E3-F585F13D3E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9180" y="3610708"/>
              <a:ext cx="153868" cy="313444"/>
            </a:xfrm>
            <a:prstGeom prst="straightConnector1">
              <a:avLst/>
            </a:prstGeom>
            <a:ln w="19050">
              <a:solidFill>
                <a:schemeClr val="accent2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B7106048-9D26-9703-481D-AAB3CD19BA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7800" y="1526079"/>
            <a:ext cx="2472265" cy="1777864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8B1BFE6C-287F-5F47-5A15-47D972324B27}"/>
              </a:ext>
            </a:extLst>
          </p:cNvPr>
          <p:cNvGrpSpPr/>
          <p:nvPr/>
        </p:nvGrpSpPr>
        <p:grpSpPr>
          <a:xfrm>
            <a:off x="629927" y="2557845"/>
            <a:ext cx="810670" cy="890219"/>
            <a:chOff x="6461758" y="1059880"/>
            <a:chExt cx="1579001" cy="1804572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9242044-C0B9-0624-C509-5320406C6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61758" y="1059880"/>
              <a:ext cx="1579001" cy="1804572"/>
            </a:xfrm>
            <a:prstGeom prst="rect">
              <a:avLst/>
            </a:prstGeom>
          </p:spPr>
        </p:pic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67F45D9-7491-D12E-226F-7C59D9DBD4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4700" y="2410619"/>
              <a:ext cx="771525" cy="44550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B44E6B7-D927-026D-77A4-0B16417826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97350" y="1695450"/>
              <a:ext cx="27350" cy="116067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3715DBD-E256-4342-36BC-855766A08B6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56025" y="2317750"/>
              <a:ext cx="468675" cy="5361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6191BE83-5F26-F28B-575C-9C2397008E79}"/>
              </a:ext>
            </a:extLst>
          </p:cNvPr>
          <p:cNvSpPr/>
          <p:nvPr/>
        </p:nvSpPr>
        <p:spPr>
          <a:xfrm rot="933191">
            <a:off x="1594557" y="1943878"/>
            <a:ext cx="571707" cy="270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221581-7792-1D9E-59C0-C3F79A445FCD}"/>
              </a:ext>
            </a:extLst>
          </p:cNvPr>
          <p:cNvSpPr txBox="1"/>
          <p:nvPr/>
        </p:nvSpPr>
        <p:spPr>
          <a:xfrm>
            <a:off x="456423" y="3790410"/>
            <a:ext cx="1121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Individual objects / models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89287A4-7D4A-63B4-8A21-E8AD1B2CEADC}"/>
              </a:ext>
            </a:extLst>
          </p:cNvPr>
          <p:cNvSpPr txBox="1"/>
          <p:nvPr/>
        </p:nvSpPr>
        <p:spPr>
          <a:xfrm>
            <a:off x="2872572" y="3550235"/>
            <a:ext cx="1641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Objects placed in virtual world (scene created)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C2FD939-65A1-FBA2-B56D-B7AA21F490F4}"/>
              </a:ext>
            </a:extLst>
          </p:cNvPr>
          <p:cNvSpPr/>
          <p:nvPr/>
        </p:nvSpPr>
        <p:spPr>
          <a:xfrm>
            <a:off x="4933394" y="2078909"/>
            <a:ext cx="571707" cy="572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B0EDBF6-5EBA-7C81-67CC-028CFD275B39}"/>
              </a:ext>
            </a:extLst>
          </p:cNvPr>
          <p:cNvSpPr txBox="1"/>
          <p:nvPr/>
        </p:nvSpPr>
        <p:spPr>
          <a:xfrm>
            <a:off x="6406800" y="3550235"/>
            <a:ext cx="1641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World rotated to align with camera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CF796866-415A-3EB1-2D3D-551E71487692}"/>
              </a:ext>
            </a:extLst>
          </p:cNvPr>
          <p:cNvSpPr/>
          <p:nvPr/>
        </p:nvSpPr>
        <p:spPr>
          <a:xfrm>
            <a:off x="8830043" y="2149557"/>
            <a:ext cx="571707" cy="572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50BFB4A-7D65-4BAC-DD6C-4CE45323BE56}"/>
              </a:ext>
            </a:extLst>
          </p:cNvPr>
          <p:cNvSpPr/>
          <p:nvPr/>
        </p:nvSpPr>
        <p:spPr>
          <a:xfrm>
            <a:off x="9746006" y="1806241"/>
            <a:ext cx="2031982" cy="1325563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D944AFF-25B5-2478-96B0-1985E65C3AB3}"/>
              </a:ext>
            </a:extLst>
          </p:cNvPr>
          <p:cNvSpPr/>
          <p:nvPr/>
        </p:nvSpPr>
        <p:spPr>
          <a:xfrm rot="986386">
            <a:off x="10014857" y="2236103"/>
            <a:ext cx="500743" cy="46583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60F45B2-D494-4A48-0589-665AFA232F2F}"/>
              </a:ext>
            </a:extLst>
          </p:cNvPr>
          <p:cNvSpPr/>
          <p:nvPr/>
        </p:nvSpPr>
        <p:spPr>
          <a:xfrm rot="20185396">
            <a:off x="11007264" y="2230491"/>
            <a:ext cx="500743" cy="46583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C1B094A-BDC9-5F85-C119-3B0DD4B99453}"/>
              </a:ext>
            </a:extLst>
          </p:cNvPr>
          <p:cNvSpPr txBox="1"/>
          <p:nvPr/>
        </p:nvSpPr>
        <p:spPr>
          <a:xfrm>
            <a:off x="9746006" y="3605744"/>
            <a:ext cx="198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3D-&gt;2D Projection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9F26D0FA-BBD2-8192-1943-C817252E05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6705" y="4741741"/>
            <a:ext cx="1530095" cy="1180360"/>
          </a:xfrm>
          <a:prstGeom prst="rect">
            <a:avLst/>
          </a:prstGeom>
        </p:spPr>
      </p:pic>
      <p:sp>
        <p:nvSpPr>
          <p:cNvPr id="59" name="Arrow: Down 58">
            <a:extLst>
              <a:ext uri="{FF2B5EF4-FFF2-40B4-BE49-F238E27FC236}">
                <a16:creationId xmlns:a16="http://schemas.microsoft.com/office/drawing/2014/main" id="{9975CA81-1D54-945B-3335-8B69797DB906}"/>
              </a:ext>
            </a:extLst>
          </p:cNvPr>
          <p:cNvSpPr/>
          <p:nvPr/>
        </p:nvSpPr>
        <p:spPr>
          <a:xfrm rot="10800000">
            <a:off x="5276900" y="2833950"/>
            <a:ext cx="561975" cy="2016029"/>
          </a:xfrm>
          <a:prstGeom prst="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5D96078-C9B2-389E-D2DD-7B71CDB8ABBF}"/>
              </a:ext>
            </a:extLst>
          </p:cNvPr>
          <p:cNvSpPr txBox="1"/>
          <p:nvPr/>
        </p:nvSpPr>
        <p:spPr>
          <a:xfrm>
            <a:off x="667242" y="5353298"/>
            <a:ext cx="29463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Relatively slow update rate for most objects – once position in world defined, might not need to move that frequently</a:t>
            </a: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A6A79AC-5E72-1336-0E9D-8966FC62755E}"/>
              </a:ext>
            </a:extLst>
          </p:cNvPr>
          <p:cNvSpPr/>
          <p:nvPr/>
        </p:nvSpPr>
        <p:spPr>
          <a:xfrm rot="19682908">
            <a:off x="1662701" y="2770588"/>
            <a:ext cx="571707" cy="270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48526CD-9F4D-8FA6-6784-C08CD0AFF614}"/>
              </a:ext>
            </a:extLst>
          </p:cNvPr>
          <p:cNvSpPr txBox="1"/>
          <p:nvPr/>
        </p:nvSpPr>
        <p:spPr>
          <a:xfrm>
            <a:off x="1635803" y="1431560"/>
            <a:ext cx="10092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Each object will have own transforms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7C9E1B87-BFE5-3638-59D5-4D909B4A83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9807" y="4650067"/>
            <a:ext cx="1823886" cy="1191409"/>
          </a:xfrm>
          <a:prstGeom prst="rect">
            <a:avLst/>
          </a:prstGeom>
        </p:spPr>
      </p:pic>
      <p:sp>
        <p:nvSpPr>
          <p:cNvPr id="68" name="Arrow: Down 67">
            <a:extLst>
              <a:ext uri="{FF2B5EF4-FFF2-40B4-BE49-F238E27FC236}">
                <a16:creationId xmlns:a16="http://schemas.microsoft.com/office/drawing/2014/main" id="{F480D658-D586-4A2E-A4AC-2F147A6629EF}"/>
              </a:ext>
            </a:extLst>
          </p:cNvPr>
          <p:cNvSpPr/>
          <p:nvPr/>
        </p:nvSpPr>
        <p:spPr>
          <a:xfrm rot="10800000">
            <a:off x="9083689" y="2755803"/>
            <a:ext cx="561975" cy="2016029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C334D5C-1841-B819-6A38-85DAAF94B343}"/>
              </a:ext>
            </a:extLst>
          </p:cNvPr>
          <p:cNvSpPr txBox="1"/>
          <p:nvPr/>
        </p:nvSpPr>
        <p:spPr>
          <a:xfrm>
            <a:off x="8633884" y="6086252"/>
            <a:ext cx="2946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Ideally &gt; 25 Hz  (Frames per second)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8854DFE7-A0CC-893D-F76E-29283526E015}"/>
              </a:ext>
            </a:extLst>
          </p:cNvPr>
          <p:cNvSpPr/>
          <p:nvPr/>
        </p:nvSpPr>
        <p:spPr>
          <a:xfrm>
            <a:off x="6462945" y="4860070"/>
            <a:ext cx="1301973" cy="1062031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E33BCA-F432-B019-2467-1A5DB8480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897190"/>
          </a:xfrm>
        </p:spPr>
        <p:txBody>
          <a:bodyPr/>
          <a:lstStyle/>
          <a:p>
            <a:r>
              <a:rPr lang="en-GB" dirty="0"/>
              <a:t>The Pipeline</a:t>
            </a:r>
          </a:p>
        </p:txBody>
      </p:sp>
    </p:spTree>
    <p:extLst>
      <p:ext uri="{BB962C8B-B14F-4D97-AF65-F5344CB8AC3E}">
        <p14:creationId xmlns:p14="http://schemas.microsoft.com/office/powerpoint/2010/main" val="169966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60" grpId="0" animBg="1"/>
      <p:bldP spid="61" grpId="0"/>
      <p:bldP spid="70" grpId="0"/>
      <p:bldP spid="7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0A1AE94-8A61-50D4-881E-53065056631D}"/>
              </a:ext>
            </a:extLst>
          </p:cNvPr>
          <p:cNvSpPr/>
          <p:nvPr/>
        </p:nvSpPr>
        <p:spPr>
          <a:xfrm>
            <a:off x="4788215" y="1001566"/>
            <a:ext cx="7363189" cy="5524501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3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EE2639A-613F-30A2-7F1D-CF05E166F430}"/>
              </a:ext>
            </a:extLst>
          </p:cNvPr>
          <p:cNvSpPr/>
          <p:nvPr/>
        </p:nvSpPr>
        <p:spPr>
          <a:xfrm>
            <a:off x="261613" y="885824"/>
            <a:ext cx="4444152" cy="5524501"/>
          </a:xfrm>
          <a:prstGeom prst="roundRect">
            <a:avLst/>
          </a:prstGeom>
          <a:solidFill>
            <a:schemeClr val="accent1">
              <a:alpha val="53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F22945-89E1-0696-9FC4-86B8EFDC5E1B}"/>
              </a:ext>
            </a:extLst>
          </p:cNvPr>
          <p:cNvGrpSpPr/>
          <p:nvPr/>
        </p:nvGrpSpPr>
        <p:grpSpPr>
          <a:xfrm>
            <a:off x="611730" y="1550855"/>
            <a:ext cx="810670" cy="890219"/>
            <a:chOff x="6461758" y="1059880"/>
            <a:chExt cx="1579001" cy="18045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FB4ED7C-D525-49C6-BA9F-697E6DE1F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61758" y="1059880"/>
              <a:ext cx="1579001" cy="1804572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AADDD20-1BF0-F78A-1A84-B197FAD448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4700" y="2410619"/>
              <a:ext cx="771525" cy="44550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62FAB82-733F-4E43-4D0F-354320FB46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97350" y="1695450"/>
              <a:ext cx="27350" cy="116067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398BCF5-C2EB-E63F-91FC-1ADC80220E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56025" y="2317750"/>
              <a:ext cx="468675" cy="5361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B7106048-9D26-9703-481D-AAB3CD19B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800" y="1526079"/>
            <a:ext cx="2472265" cy="1777864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8B1BFE6C-287F-5F47-5A15-47D972324B27}"/>
              </a:ext>
            </a:extLst>
          </p:cNvPr>
          <p:cNvGrpSpPr/>
          <p:nvPr/>
        </p:nvGrpSpPr>
        <p:grpSpPr>
          <a:xfrm>
            <a:off x="629927" y="2557845"/>
            <a:ext cx="810670" cy="890219"/>
            <a:chOff x="6461758" y="1059880"/>
            <a:chExt cx="1579001" cy="1804572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9242044-C0B9-0624-C509-5320406C6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61758" y="1059880"/>
              <a:ext cx="1579001" cy="1804572"/>
            </a:xfrm>
            <a:prstGeom prst="rect">
              <a:avLst/>
            </a:prstGeom>
          </p:spPr>
        </p:pic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67F45D9-7491-D12E-226F-7C59D9DBD4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4700" y="2410619"/>
              <a:ext cx="771525" cy="44550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B44E6B7-D927-026D-77A4-0B16417826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97350" y="1695450"/>
              <a:ext cx="27350" cy="116067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3715DBD-E256-4342-36BC-855766A08B6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56025" y="2317750"/>
              <a:ext cx="468675" cy="53610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6191BE83-5F26-F28B-575C-9C2397008E79}"/>
              </a:ext>
            </a:extLst>
          </p:cNvPr>
          <p:cNvSpPr/>
          <p:nvPr/>
        </p:nvSpPr>
        <p:spPr>
          <a:xfrm rot="933191">
            <a:off x="1594557" y="1943878"/>
            <a:ext cx="571707" cy="270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221581-7792-1D9E-59C0-C3F79A445FCD}"/>
              </a:ext>
            </a:extLst>
          </p:cNvPr>
          <p:cNvSpPr txBox="1"/>
          <p:nvPr/>
        </p:nvSpPr>
        <p:spPr>
          <a:xfrm>
            <a:off x="456423" y="3790410"/>
            <a:ext cx="1121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Individual objects / models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89287A4-7D4A-63B4-8A21-E8AD1B2CEADC}"/>
              </a:ext>
            </a:extLst>
          </p:cNvPr>
          <p:cNvSpPr txBox="1"/>
          <p:nvPr/>
        </p:nvSpPr>
        <p:spPr>
          <a:xfrm>
            <a:off x="2872572" y="3550235"/>
            <a:ext cx="1641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Objects placed in virtual world (scene created)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C2FD939-65A1-FBA2-B56D-B7AA21F490F4}"/>
              </a:ext>
            </a:extLst>
          </p:cNvPr>
          <p:cNvSpPr/>
          <p:nvPr/>
        </p:nvSpPr>
        <p:spPr>
          <a:xfrm>
            <a:off x="4933394" y="2078909"/>
            <a:ext cx="571707" cy="572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B0EDBF6-5EBA-7C81-67CC-028CFD275B39}"/>
              </a:ext>
            </a:extLst>
          </p:cNvPr>
          <p:cNvSpPr txBox="1"/>
          <p:nvPr/>
        </p:nvSpPr>
        <p:spPr>
          <a:xfrm>
            <a:off x="6406800" y="3550235"/>
            <a:ext cx="1641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World rotated to align with camera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CF796866-415A-3EB1-2D3D-551E71487692}"/>
              </a:ext>
            </a:extLst>
          </p:cNvPr>
          <p:cNvSpPr/>
          <p:nvPr/>
        </p:nvSpPr>
        <p:spPr>
          <a:xfrm>
            <a:off x="8830043" y="2149557"/>
            <a:ext cx="571707" cy="572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50BFB4A-7D65-4BAC-DD6C-4CE45323BE56}"/>
              </a:ext>
            </a:extLst>
          </p:cNvPr>
          <p:cNvSpPr/>
          <p:nvPr/>
        </p:nvSpPr>
        <p:spPr>
          <a:xfrm>
            <a:off x="9746006" y="1806241"/>
            <a:ext cx="2031982" cy="1325563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D944AFF-25B5-2478-96B0-1985E65C3AB3}"/>
              </a:ext>
            </a:extLst>
          </p:cNvPr>
          <p:cNvSpPr/>
          <p:nvPr/>
        </p:nvSpPr>
        <p:spPr>
          <a:xfrm rot="986386">
            <a:off x="10014857" y="2236103"/>
            <a:ext cx="500743" cy="46583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60F45B2-D494-4A48-0589-665AFA232F2F}"/>
              </a:ext>
            </a:extLst>
          </p:cNvPr>
          <p:cNvSpPr/>
          <p:nvPr/>
        </p:nvSpPr>
        <p:spPr>
          <a:xfrm rot="20185396">
            <a:off x="11007264" y="2230491"/>
            <a:ext cx="500743" cy="46583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C1B094A-BDC9-5F85-C119-3B0DD4B99453}"/>
              </a:ext>
            </a:extLst>
          </p:cNvPr>
          <p:cNvSpPr txBox="1"/>
          <p:nvPr/>
        </p:nvSpPr>
        <p:spPr>
          <a:xfrm>
            <a:off x="9746006" y="3605744"/>
            <a:ext cx="198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3D-&gt;2D Projection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9F26D0FA-BBD2-8192-1943-C817252E0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705" y="4741741"/>
            <a:ext cx="1530095" cy="1180360"/>
          </a:xfrm>
          <a:prstGeom prst="rect">
            <a:avLst/>
          </a:prstGeom>
        </p:spPr>
      </p:pic>
      <p:sp>
        <p:nvSpPr>
          <p:cNvPr id="59" name="Arrow: Down 58">
            <a:extLst>
              <a:ext uri="{FF2B5EF4-FFF2-40B4-BE49-F238E27FC236}">
                <a16:creationId xmlns:a16="http://schemas.microsoft.com/office/drawing/2014/main" id="{9975CA81-1D54-945B-3335-8B69797DB906}"/>
              </a:ext>
            </a:extLst>
          </p:cNvPr>
          <p:cNvSpPr/>
          <p:nvPr/>
        </p:nvSpPr>
        <p:spPr>
          <a:xfrm rot="10800000">
            <a:off x="5276900" y="2833950"/>
            <a:ext cx="561975" cy="2016029"/>
          </a:xfrm>
          <a:prstGeom prst="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5D96078-C9B2-389E-D2DD-7B71CDB8ABBF}"/>
              </a:ext>
            </a:extLst>
          </p:cNvPr>
          <p:cNvSpPr txBox="1"/>
          <p:nvPr/>
        </p:nvSpPr>
        <p:spPr>
          <a:xfrm>
            <a:off x="667242" y="5353298"/>
            <a:ext cx="29463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Relatively slow update rate for most objects – once position in world defined, might not need to move that frequently</a:t>
            </a: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CA6A79AC-5E72-1336-0E9D-8966FC62755E}"/>
              </a:ext>
            </a:extLst>
          </p:cNvPr>
          <p:cNvSpPr/>
          <p:nvPr/>
        </p:nvSpPr>
        <p:spPr>
          <a:xfrm rot="19682908">
            <a:off x="1662701" y="2770588"/>
            <a:ext cx="571707" cy="270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48526CD-9F4D-8FA6-6784-C08CD0AFF614}"/>
              </a:ext>
            </a:extLst>
          </p:cNvPr>
          <p:cNvSpPr txBox="1"/>
          <p:nvPr/>
        </p:nvSpPr>
        <p:spPr>
          <a:xfrm>
            <a:off x="1635803" y="1431560"/>
            <a:ext cx="10092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Each object will have own transforms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7C9E1B87-BFE5-3638-59D5-4D909B4A83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807" y="4650067"/>
            <a:ext cx="1823886" cy="1191409"/>
          </a:xfrm>
          <a:prstGeom prst="rect">
            <a:avLst/>
          </a:prstGeom>
        </p:spPr>
      </p:pic>
      <p:sp>
        <p:nvSpPr>
          <p:cNvPr id="68" name="Arrow: Down 67">
            <a:extLst>
              <a:ext uri="{FF2B5EF4-FFF2-40B4-BE49-F238E27FC236}">
                <a16:creationId xmlns:a16="http://schemas.microsoft.com/office/drawing/2014/main" id="{F480D658-D586-4A2E-A4AC-2F147A6629EF}"/>
              </a:ext>
            </a:extLst>
          </p:cNvPr>
          <p:cNvSpPr/>
          <p:nvPr/>
        </p:nvSpPr>
        <p:spPr>
          <a:xfrm rot="10800000">
            <a:off x="9083689" y="2755803"/>
            <a:ext cx="561975" cy="2016029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C334D5C-1841-B819-6A38-85DAAF94B343}"/>
              </a:ext>
            </a:extLst>
          </p:cNvPr>
          <p:cNvSpPr txBox="1"/>
          <p:nvPr/>
        </p:nvSpPr>
        <p:spPr>
          <a:xfrm>
            <a:off x="8633884" y="6086252"/>
            <a:ext cx="2946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Ideally &gt; 25 Hz  (Frames per second)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8854DFE7-A0CC-893D-F76E-29283526E015}"/>
              </a:ext>
            </a:extLst>
          </p:cNvPr>
          <p:cNvSpPr/>
          <p:nvPr/>
        </p:nvSpPr>
        <p:spPr>
          <a:xfrm>
            <a:off x="6462945" y="4860070"/>
            <a:ext cx="1301973" cy="1062031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C18A6A-35D0-90BB-2EB4-7EDCBE90DE8B}"/>
              </a:ext>
            </a:extLst>
          </p:cNvPr>
          <p:cNvSpPr txBox="1"/>
          <p:nvPr/>
        </p:nvSpPr>
        <p:spPr>
          <a:xfrm>
            <a:off x="261613" y="176513"/>
            <a:ext cx="4234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part (manipulating objects in world) generally handled by main processor.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083B41-AC2A-DCDA-0D31-1110982424FD}"/>
              </a:ext>
            </a:extLst>
          </p:cNvPr>
          <p:cNvSpPr txBox="1"/>
          <p:nvPr/>
        </p:nvSpPr>
        <p:spPr>
          <a:xfrm>
            <a:off x="5276899" y="93194"/>
            <a:ext cx="6874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Per frame update handled by graphics card. Data arrays only need to be updated relatively infrequently, Transform matrix will be updated at each frame as user view point changes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693FDA-EA43-4840-1241-697D54A35F91}"/>
              </a:ext>
            </a:extLst>
          </p:cNvPr>
          <p:cNvGrpSpPr/>
          <p:nvPr/>
        </p:nvGrpSpPr>
        <p:grpSpPr>
          <a:xfrm>
            <a:off x="2445994" y="1993515"/>
            <a:ext cx="1946846" cy="852585"/>
            <a:chOff x="5704558" y="2841201"/>
            <a:chExt cx="2804865" cy="1166517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8DF7228-2C46-557E-7A32-747D2D38BC0D}"/>
                </a:ext>
              </a:extLst>
            </p:cNvPr>
            <p:cNvCxnSpPr>
              <a:cxnSpLocks/>
            </p:cNvCxnSpPr>
            <p:nvPr/>
          </p:nvCxnSpPr>
          <p:spPr>
            <a:xfrm>
              <a:off x="5720676" y="4007718"/>
              <a:ext cx="773018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46B0E67-D737-9297-BA7C-426D2463F4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4558" y="3025735"/>
              <a:ext cx="0" cy="93633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08750A3-7265-4C22-C4E5-485F612EED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15194" y="3491797"/>
              <a:ext cx="582820" cy="499297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8" name="3D Model 27" descr="Dark Gray Cube">
                  <a:extLst>
                    <a:ext uri="{FF2B5EF4-FFF2-40B4-BE49-F238E27FC236}">
                      <a16:creationId xmlns:a16="http://schemas.microsoft.com/office/drawing/2014/main" id="{D78AE1B8-CEC7-DD52-FE13-5590AA4E302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371247" y="2900709"/>
                <a:ext cx="961788" cy="1034378"/>
              </p:xfrm>
              <a:graphic>
                <a:graphicData uri="http://schemas.microsoft.com/office/drawing/2017/model3d">
                  <am3d:model3d r:embed="rId7">
                    <am3d:spPr>
                      <a:xfrm>
                        <a:off x="0" y="0"/>
                        <a:ext cx="961788" cy="1034378"/>
                      </a:xfrm>
                      <a:prstGeom prst="rect">
                        <a:avLst/>
                      </a:prstGeom>
                    </am3d:spPr>
                    <am3d:camera>
                      <am3d:pos x="0" y="0" z="814691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40529" d="1000000"/>
                      <am3d:preTrans dx="0" dy="-17999995" dz="586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286367" ay="-1329920" az="-505623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77741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8" name="3D Model 27" descr="Dark Gray Cube">
                  <a:extLst>
                    <a:ext uri="{FF2B5EF4-FFF2-40B4-BE49-F238E27FC236}">
                      <a16:creationId xmlns:a16="http://schemas.microsoft.com/office/drawing/2014/main" id="{D78AE1B8-CEC7-DD52-FE13-5590AA4E302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08740" y="2037008"/>
                  <a:ext cx="667573" cy="7560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9" name="3D Model 28" descr="Dark Gray Cube">
                  <a:extLst>
                    <a:ext uri="{FF2B5EF4-FFF2-40B4-BE49-F238E27FC236}">
                      <a16:creationId xmlns:a16="http://schemas.microsoft.com/office/drawing/2014/main" id="{00EEA5CB-033D-406E-6CCB-21FBAD28B2A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545648" y="2841201"/>
                <a:ext cx="963775" cy="1072015"/>
              </p:xfrm>
              <a:graphic>
                <a:graphicData uri="http://schemas.microsoft.com/office/drawing/2017/model3d">
                  <am3d:model3d r:embed="rId7">
                    <am3d:spPr>
                      <a:xfrm>
                        <a:off x="0" y="0"/>
                        <a:ext cx="963775" cy="1072015"/>
                      </a:xfrm>
                      <a:prstGeom prst="rect">
                        <a:avLst/>
                      </a:prstGeom>
                    </am3d:spPr>
                    <am3d:camera>
                      <am3d:pos x="0" y="0" z="81469193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40529" d="1000000"/>
                      <am3d:preTrans dx="0" dy="-17999995" dz="586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185576" ay="-3157693" az="-1823421"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77741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9" name="3D Model 28" descr="Dark Gray Cube">
                  <a:extLst>
                    <a:ext uri="{FF2B5EF4-FFF2-40B4-BE49-F238E27FC236}">
                      <a16:creationId xmlns:a16="http://schemas.microsoft.com/office/drawing/2014/main" id="{00EEA5CB-033D-406E-6CCB-21FBAD28B2A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23887" y="1993515"/>
                  <a:ext cx="668953" cy="783515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5395393-E13A-738F-29AF-A7C6633D43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2660" y="3675796"/>
              <a:ext cx="528483" cy="237420"/>
            </a:xfrm>
            <a:prstGeom prst="straightConnector1">
              <a:avLst/>
            </a:prstGeom>
            <a:ln w="19050">
              <a:solidFill>
                <a:schemeClr val="accent2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007F4B8-A0F4-2F37-D153-C764626F61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88985" y="3164031"/>
              <a:ext cx="13675" cy="738815"/>
            </a:xfrm>
            <a:prstGeom prst="straightConnector1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5246650-ED0A-3C57-CA37-888022A163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61485" y="3580546"/>
              <a:ext cx="227500" cy="322300"/>
            </a:xfrm>
            <a:prstGeom prst="straightConnector1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2B0A9DE-36AD-FE38-5942-FABC06A318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32364" y="3754540"/>
              <a:ext cx="620271" cy="180547"/>
            </a:xfrm>
            <a:prstGeom prst="straightConnector1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54BF6E6-B85E-42B8-8E30-DCF6ACA2DC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2635" y="3174874"/>
              <a:ext cx="25465" cy="738342"/>
            </a:xfrm>
            <a:prstGeom prst="straightConnector1">
              <a:avLst/>
            </a:prstGeom>
            <a:ln w="19050">
              <a:solidFill>
                <a:schemeClr val="accent6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A08567D-053D-9894-2899-0D78B10C7B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9180" y="3610708"/>
              <a:ext cx="153868" cy="313444"/>
            </a:xfrm>
            <a:prstGeom prst="straightConnector1">
              <a:avLst/>
            </a:prstGeom>
            <a:ln w="19050">
              <a:solidFill>
                <a:schemeClr val="accent2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887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100" y="0"/>
            <a:ext cx="10350500" cy="1325563"/>
          </a:xfrm>
        </p:spPr>
        <p:txBody>
          <a:bodyPr/>
          <a:lstStyle/>
          <a:p>
            <a:r>
              <a:rPr lang="en-GB" dirty="0"/>
              <a:t>Aims of this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914" y="1459195"/>
            <a:ext cx="7886700" cy="4784900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Understand how 3D objects are rendered on a computer</a:t>
            </a:r>
          </a:p>
          <a:p>
            <a:endParaRPr lang="en-GB" dirty="0"/>
          </a:p>
          <a:p>
            <a:r>
              <a:rPr lang="en-GB" dirty="0"/>
              <a:t>Develop basic knowledge of “low level” graphics  libraries such as OpenGL and the graphics pipeline</a:t>
            </a:r>
          </a:p>
          <a:p>
            <a:endParaRPr lang="en-GB" dirty="0"/>
          </a:p>
          <a:p>
            <a:r>
              <a:rPr lang="en-GB" dirty="0"/>
              <a:t>Understand how Virtual and Augmented Reality applications differ from “traditional” graphics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2100" dirty="0"/>
              <a:t>Notes: </a:t>
            </a:r>
          </a:p>
          <a:p>
            <a:r>
              <a:rPr lang="en-GB" sz="2100" dirty="0"/>
              <a:t>We will not use OpenGL directly in this project, we will use a “high level” library that acts as an interface to OpenGL. </a:t>
            </a:r>
          </a:p>
          <a:p>
            <a:r>
              <a:rPr lang="en-GB" sz="2100" dirty="0"/>
              <a:t>Too difficult/time-consuming to write useful software using OpenGL directly in this project.</a:t>
            </a:r>
          </a:p>
          <a:p>
            <a:r>
              <a:rPr lang="en-GB" sz="2100" dirty="0"/>
              <a:t>I can offer projects in this area for final year projects if you are interested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CAB84C-EBE8-AB4B-03A3-D21AA0F0B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5599" y="208752"/>
            <a:ext cx="2767487" cy="1985970"/>
          </a:xfrm>
          <a:prstGeom prst="rect">
            <a:avLst/>
          </a:prstGeom>
        </p:spPr>
      </p:pic>
      <p:pic>
        <p:nvPicPr>
          <p:cNvPr id="5" name="Picture 2" descr="Image result for augmented reality">
            <a:extLst>
              <a:ext uri="{FF2B5EF4-FFF2-40B4-BE49-F238E27FC236}">
                <a16:creationId xmlns:a16="http://schemas.microsoft.com/office/drawing/2014/main" id="{A15F142A-78C3-17BA-C2C8-B7C374A330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1" t="1509" r="16349" b="5632"/>
          <a:stretch/>
        </p:blipFill>
        <p:spPr bwMode="auto">
          <a:xfrm>
            <a:off x="9094100" y="2328354"/>
            <a:ext cx="2768986" cy="2142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C Vive review - The Verge">
            <a:extLst>
              <a:ext uri="{FF2B5EF4-FFF2-40B4-BE49-F238E27FC236}">
                <a16:creationId xmlns:a16="http://schemas.microsoft.com/office/drawing/2014/main" id="{D1AF5C33-D488-A3D5-1CB6-A5E20A798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734" y="4604032"/>
            <a:ext cx="2771352" cy="184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787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DE97A-D3CC-B6C9-81C2-95B126AB0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0"/>
            <a:ext cx="10515600" cy="1325563"/>
          </a:xfrm>
        </p:spPr>
        <p:txBody>
          <a:bodyPr/>
          <a:lstStyle/>
          <a:p>
            <a:r>
              <a:rPr lang="en-GB" dirty="0"/>
              <a:t>Graphics Card Implementation - Shaders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3C369-36F9-0914-82AD-CBAE27031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325562"/>
            <a:ext cx="6235700" cy="5354637"/>
          </a:xfrm>
        </p:spPr>
        <p:txBody>
          <a:bodyPr>
            <a:normAutofit fontScale="55000" lnSpcReduction="20000"/>
          </a:bodyPr>
          <a:lstStyle/>
          <a:p>
            <a:r>
              <a:rPr lang="en-GB" dirty="0"/>
              <a:t>The transforms performed by graphics card must be applied to many polygons simultaneously</a:t>
            </a:r>
          </a:p>
          <a:p>
            <a:r>
              <a:rPr lang="en-GB" dirty="0"/>
              <a:t>Two types of calculation</a:t>
            </a:r>
          </a:p>
          <a:p>
            <a:pPr lvl="1"/>
            <a:r>
              <a:rPr lang="en-GB" dirty="0"/>
              <a:t>Vertex calculations (world transforms)</a:t>
            </a:r>
          </a:p>
          <a:p>
            <a:pPr lvl="1"/>
            <a:r>
              <a:rPr lang="en-GB" dirty="0"/>
              <a:t>Fragment calculations (texture mapping and application of lighting effects)</a:t>
            </a:r>
          </a:p>
          <a:p>
            <a:pPr lvl="1"/>
            <a:endParaRPr lang="en-GB" dirty="0"/>
          </a:p>
          <a:p>
            <a:r>
              <a:rPr lang="en-GB" dirty="0"/>
              <a:t>Two programs run on graphics card:</a:t>
            </a:r>
          </a:p>
          <a:p>
            <a:pPr lvl="1"/>
            <a:r>
              <a:rPr lang="en-GB" dirty="0"/>
              <a:t>Vertex shader</a:t>
            </a:r>
          </a:p>
          <a:p>
            <a:pPr lvl="1"/>
            <a:r>
              <a:rPr lang="en-GB" dirty="0"/>
              <a:t>Fragment shader</a:t>
            </a:r>
          </a:p>
          <a:p>
            <a:pPr lvl="1"/>
            <a:endParaRPr lang="en-GB" dirty="0"/>
          </a:p>
          <a:p>
            <a:r>
              <a:rPr lang="en-GB" dirty="0"/>
              <a:t>For modern versions of OpenGL (&gt;1.3) you are required to write these</a:t>
            </a:r>
          </a:p>
          <a:p>
            <a:endParaRPr lang="en-GB" dirty="0"/>
          </a:p>
          <a:p>
            <a:r>
              <a:rPr lang="en-GB" dirty="0"/>
              <a:t>Written in GL Shader Language (GLSL)</a:t>
            </a:r>
          </a:p>
          <a:p>
            <a:endParaRPr lang="en-GB" dirty="0"/>
          </a:p>
          <a:p>
            <a:r>
              <a:rPr lang="en-GB" dirty="0"/>
              <a:t>Programs are relatively simple, but are applied to thousands / millions of vertex/pixel calculations simultaneously</a:t>
            </a:r>
          </a:p>
          <a:p>
            <a:pPr lvl="1"/>
            <a:r>
              <a:rPr lang="en-GB" dirty="0"/>
              <a:t>Graphics processors have lots of cores – 1920 in the case of the ones we have in labs</a:t>
            </a:r>
          </a:p>
          <a:p>
            <a:pPr lvl="1"/>
            <a:r>
              <a:rPr lang="en-GB" dirty="0"/>
              <a:t>Can also be repurposed for scientific computing – see 4</a:t>
            </a:r>
            <a:r>
              <a:rPr lang="en-GB" baseline="30000" dirty="0"/>
              <a:t>th</a:t>
            </a:r>
            <a:r>
              <a:rPr lang="en-GB" dirty="0"/>
              <a:t> year Advanced Computing module</a:t>
            </a:r>
          </a:p>
          <a:p>
            <a:pPr lvl="1"/>
            <a:r>
              <a:rPr lang="en-GB" dirty="0"/>
              <a:t>Sometimes graphics cards can also be used for non-graphics calculations in games – “Compute Shaders”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4E927DC-24C2-B689-CD91-213B98A833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7475" y="1133475"/>
            <a:ext cx="5724525" cy="572452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#version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330 core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Input vertex data, different for all executions of this shader.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FF"/>
                </a:solidFill>
                <a:effectLst/>
                <a:latin typeface="Consolas" panose="020B0609020204030204" pitchFamily="49" charset="0"/>
              </a:rPr>
              <a:t>layout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(location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FF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vec3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vertexPosition_modelspace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FF"/>
                </a:solidFill>
                <a:effectLst/>
                <a:latin typeface="Consolas" panose="020B0609020204030204" pitchFamily="49" charset="0"/>
              </a:rPr>
              <a:t>layout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(location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FF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vec3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vertexTc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FF"/>
                </a:solidFill>
                <a:effectLst/>
                <a:latin typeface="Consolas" panose="020B0609020204030204" pitchFamily="49" charset="0"/>
              </a:rPr>
              <a:t>layout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(location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FF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vec3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vertexNormal_modelspace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Output data ; will be interpolated for each fragment.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FF"/>
                </a:solidFill>
                <a:effectLst/>
                <a:latin typeface="Consolas" panose="020B0609020204030204" pitchFamily="49" charset="0"/>
              </a:rPr>
              <a:t>out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vec4 </a:t>
            </a:r>
            <a:r>
              <a:rPr lang="en-US" altLang="en-US" sz="1000" dirty="0" err="1">
                <a:solidFill>
                  <a:srgbClr val="A9B7C6"/>
                </a:solidFill>
                <a:latin typeface="Consolas" panose="020B0609020204030204" pitchFamily="49" charset="0"/>
              </a:rPr>
              <a:t>tc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FF"/>
                </a:solidFill>
                <a:effectLst/>
                <a:latin typeface="Consolas" panose="020B0609020204030204" pitchFamily="49" charset="0"/>
              </a:rPr>
              <a:t>out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vec3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fragPos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FF"/>
                </a:solidFill>
                <a:effectLst/>
                <a:latin typeface="Consolas" panose="020B0609020204030204" pitchFamily="49" charset="0"/>
              </a:rPr>
              <a:t>out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vec3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vertexNormal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FF"/>
                </a:solidFill>
                <a:effectLst/>
                <a:latin typeface="Consolas" panose="020B0609020204030204" pitchFamily="49" charset="0"/>
              </a:rPr>
              <a:t>out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vec3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lightPos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Values that stay constant for the whole mesh.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FF"/>
                </a:solidFill>
                <a:effectLst/>
                <a:latin typeface="Consolas" panose="020B0609020204030204" pitchFamily="49" charset="0"/>
              </a:rPr>
              <a:t>uniform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mat4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FF"/>
                </a:solidFill>
                <a:effectLst/>
                <a:latin typeface="Consolas" panose="020B0609020204030204" pitchFamily="49" charset="0"/>
              </a:rPr>
              <a:t>uniform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mat4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FF"/>
                </a:solidFill>
                <a:effectLst/>
                <a:latin typeface="Consolas" panose="020B0609020204030204" pitchFamily="49" charset="0"/>
              </a:rPr>
              <a:t>uniform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mat4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FF"/>
                </a:solidFill>
                <a:effectLst/>
                <a:latin typeface="Consolas" panose="020B0609020204030204" pitchFamily="49" charset="0"/>
              </a:rPr>
              <a:t>uniform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float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alpha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main(){  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Output position of the vertex, in clip space : MVP * position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gl_Position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 P*V*M*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vertexPosition_modelspace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lightPos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100.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100.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100.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fragPos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 M*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vertexPosition_modelspace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vertexNormal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vertexNormal_modelspace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The texture coordinate for each vertex will be interpolated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// to produce the color of each fragment – texture lookup in fragment shader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altLang="en-US" sz="10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tc</a:t>
            </a:r>
            <a:r>
              <a:rPr lang="en-US" altLang="en-US" sz="1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0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vertexTc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D9DEE7-671A-4AA2-EBE0-0576F739DF8C}"/>
              </a:ext>
            </a:extLst>
          </p:cNvPr>
          <p:cNvSpPr txBox="1"/>
          <p:nvPr/>
        </p:nvSpPr>
        <p:spPr>
          <a:xfrm>
            <a:off x="6696075" y="764143"/>
            <a:ext cx="549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Vertex shader – apply matrix transforms</a:t>
            </a:r>
          </a:p>
        </p:txBody>
      </p:sp>
    </p:spTree>
    <p:extLst>
      <p:ext uri="{BB962C8B-B14F-4D97-AF65-F5344CB8AC3E}">
        <p14:creationId xmlns:p14="http://schemas.microsoft.com/office/powerpoint/2010/main" val="4275900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945832D0-A93C-5B4B-505C-3DD1702369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7875" y="234554"/>
            <a:ext cx="6181725" cy="662344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BBB529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#version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330 core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Interpolated values from the vertex shaders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FF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lang="en-US" altLang="en-US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float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tc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FF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vec3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fragPos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FF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vec3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vertexNormal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FF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vec3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lightPos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Output data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FF"/>
                </a:solidFill>
                <a:effectLst/>
                <a:latin typeface="Consolas" panose="020B0609020204030204" pitchFamily="49" charset="0"/>
              </a:rPr>
              <a:t>out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vec4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colour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dirty="0">
              <a:solidFill>
                <a:srgbClr val="CC7832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FF"/>
                </a:solidFill>
                <a:effectLst/>
                <a:latin typeface="Consolas" panose="020B0609020204030204" pitchFamily="49" charset="0"/>
              </a:rPr>
              <a:t>uniform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sampler1D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textureSampler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   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Texture to </a:t>
            </a:r>
            <a:r>
              <a:rPr lang="en-US" alt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use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FF"/>
                </a:solidFill>
                <a:effectLst/>
                <a:latin typeface="Consolas" panose="020B0609020204030204" pitchFamily="49" charset="0"/>
              </a:rPr>
              <a:t>uniform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float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alpha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		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// Override alpha channel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main(){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vec3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lightDir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float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diff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vec3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diffuse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vec3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eye = normalize(-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fragPos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vec3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vec3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ambColour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vec3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diffColour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0.9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vec3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specColour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0.9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vec3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norm = normalize(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vertexNormal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lightDir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normalize(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lightPos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fragPos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diff = max(dot(norm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lightDir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if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 diff &gt;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0.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diffuse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diffColour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*diff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vec3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 = normalize(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lightDir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+ eye 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float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intspec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max( dot(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0.0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spec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specColour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*pow(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intspec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vec3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ambient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ambColour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A9B7C6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1000" dirty="0" err="1">
                <a:solidFill>
                  <a:srgbClr val="A9B7C6"/>
                </a:solidFill>
                <a:latin typeface="Consolas" panose="020B0609020204030204" pitchFamily="49" charset="0"/>
              </a:rPr>
              <a:t>c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olour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 texture(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textureSampler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tc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).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alpha 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colour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 (ambient + diffuse + spec)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colour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AD9EAF-7F33-C97A-3DCE-336C561CF17A}"/>
              </a:ext>
            </a:extLst>
          </p:cNvPr>
          <p:cNvSpPr txBox="1"/>
          <p:nvPr/>
        </p:nvSpPr>
        <p:spPr>
          <a:xfrm>
            <a:off x="3890962" y="6488668"/>
            <a:ext cx="1833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Fragment shader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BE5CF0-28F6-4869-951E-ED141D76573C}"/>
              </a:ext>
            </a:extLst>
          </p:cNvPr>
          <p:cNvSpPr txBox="1"/>
          <p:nvPr/>
        </p:nvSpPr>
        <p:spPr>
          <a:xfrm>
            <a:off x="228600" y="5959078"/>
            <a:ext cx="439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Vertex shader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D9814A-FE82-AF01-74F0-23363867C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4554"/>
            <a:ext cx="5724525" cy="572452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#version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330 core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Input vertex data, different for all executions of this shader.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FF"/>
                </a:solidFill>
                <a:effectLst/>
                <a:latin typeface="Consolas" panose="020B0609020204030204" pitchFamily="49" charset="0"/>
              </a:rPr>
              <a:t>layout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(location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FF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vec3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vertexPosition_modelspace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FF"/>
                </a:solidFill>
                <a:effectLst/>
                <a:latin typeface="Consolas" panose="020B0609020204030204" pitchFamily="49" charset="0"/>
              </a:rPr>
              <a:t>layout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(location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FF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vec3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vertexTc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FF"/>
                </a:solidFill>
                <a:effectLst/>
                <a:latin typeface="Consolas" panose="020B0609020204030204" pitchFamily="49" charset="0"/>
              </a:rPr>
              <a:t>layout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(location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FF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vec3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vertexNormal_modelspace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Output data ; will be interpolated for each fragment.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FF"/>
                </a:solidFill>
                <a:effectLst/>
                <a:latin typeface="Consolas" panose="020B0609020204030204" pitchFamily="49" charset="0"/>
              </a:rPr>
              <a:t>out </a:t>
            </a:r>
            <a:r>
              <a:rPr lang="en-US" altLang="en-US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float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en-US" sz="1000" dirty="0" err="1">
                <a:solidFill>
                  <a:srgbClr val="A9B7C6"/>
                </a:solidFill>
                <a:latin typeface="Consolas" panose="020B0609020204030204" pitchFamily="49" charset="0"/>
              </a:rPr>
              <a:t>tc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FF"/>
                </a:solidFill>
                <a:effectLst/>
                <a:latin typeface="Consolas" panose="020B0609020204030204" pitchFamily="49" charset="0"/>
              </a:rPr>
              <a:t>out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vec3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fragPos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FF"/>
                </a:solidFill>
                <a:effectLst/>
                <a:latin typeface="Consolas" panose="020B0609020204030204" pitchFamily="49" charset="0"/>
              </a:rPr>
              <a:t>out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vec3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vertexNormal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FF"/>
                </a:solidFill>
                <a:effectLst/>
                <a:latin typeface="Consolas" panose="020B0609020204030204" pitchFamily="49" charset="0"/>
              </a:rPr>
              <a:t>out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vec3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lightPos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Values that stay constant for the whole mesh.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FF"/>
                </a:solidFill>
                <a:effectLst/>
                <a:latin typeface="Consolas" panose="020B0609020204030204" pitchFamily="49" charset="0"/>
              </a:rPr>
              <a:t>uniform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mat4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FF"/>
                </a:solidFill>
                <a:effectLst/>
                <a:latin typeface="Consolas" panose="020B0609020204030204" pitchFamily="49" charset="0"/>
              </a:rPr>
              <a:t>uniform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mat4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FF"/>
                </a:solidFill>
                <a:effectLst/>
                <a:latin typeface="Consolas" panose="020B0609020204030204" pitchFamily="49" charset="0"/>
              </a:rPr>
              <a:t>uniform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mat4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void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main(){  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Output position of the vertex, in clip space : MVP * position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gl_Position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 P*V*M*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vertexPosition_modelspace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lightPos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100.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100.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100.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fragPos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 M*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vertexPosition_modelspace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vertexNormal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vertexNormal_modelspace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The texture coordinate for each vertex will be interpolated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// to produce the color of each fragment – texture lookup in fragment shader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altLang="en-US" sz="10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tc</a:t>
            </a:r>
            <a:r>
              <a:rPr lang="en-US" altLang="en-US" sz="10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0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vertexTc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049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Lighting</a:t>
            </a:r>
          </a:p>
        </p:txBody>
      </p:sp>
    </p:spTree>
    <p:extLst>
      <p:ext uri="{BB962C8B-B14F-4D97-AF65-F5344CB8AC3E}">
        <p14:creationId xmlns:p14="http://schemas.microsoft.com/office/powerpoint/2010/main" val="4165909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100" y="0"/>
            <a:ext cx="10350500" cy="1325563"/>
          </a:xfrm>
        </p:spPr>
        <p:txBody>
          <a:bodyPr/>
          <a:lstStyle/>
          <a:p>
            <a:r>
              <a:rPr lang="en-GB" dirty="0"/>
              <a:t>Lighting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915" y="1459195"/>
            <a:ext cx="6321268" cy="4784900"/>
          </a:xfrm>
        </p:spPr>
        <p:txBody>
          <a:bodyPr>
            <a:normAutofit/>
          </a:bodyPr>
          <a:lstStyle/>
          <a:p>
            <a:r>
              <a:rPr lang="en-GB" sz="2100" dirty="0"/>
              <a:t>3D renderings don’t appear to be 3D without an attempt to approximate lighting effects</a:t>
            </a:r>
          </a:p>
          <a:p>
            <a:endParaRPr lang="en-GB" sz="2100" dirty="0"/>
          </a:p>
          <a:p>
            <a:r>
              <a:rPr lang="en-GB" sz="2100" dirty="0"/>
              <a:t>Aim:</a:t>
            </a:r>
          </a:p>
          <a:p>
            <a:pPr lvl="1"/>
            <a:r>
              <a:rPr lang="en-GB" sz="1700" dirty="0"/>
              <a:t>Modifying colours in a 3D model to add depth, makes model look more realistic</a:t>
            </a:r>
          </a:p>
          <a:p>
            <a:pPr lvl="1"/>
            <a:r>
              <a:rPr lang="en-GB" sz="1700" dirty="0"/>
              <a:t>If everything that is white, is the same shade of white, model looks “flat”</a:t>
            </a:r>
          </a:p>
          <a:p>
            <a:pPr lvl="1"/>
            <a:r>
              <a:rPr lang="en-GB" sz="1700" dirty="0"/>
              <a:t>In reality, 10 identical white surfaces, will all appear as slightly different colours.</a:t>
            </a:r>
          </a:p>
          <a:p>
            <a:pPr lvl="2"/>
            <a:r>
              <a:rPr lang="en-GB" sz="1300" dirty="0"/>
              <a:t>Colour/brightness of light falling on them</a:t>
            </a:r>
          </a:p>
          <a:p>
            <a:pPr lvl="2"/>
            <a:r>
              <a:rPr lang="en-GB" sz="1300" dirty="0"/>
              <a:t>Position of light sources</a:t>
            </a:r>
          </a:p>
          <a:p>
            <a:pPr lvl="2"/>
            <a:r>
              <a:rPr lang="en-GB" sz="1300" dirty="0"/>
              <a:t>Angle of surfaces, relative to position of light sources and observer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23887E-5080-4E97-DBBD-4081E56E8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513" y="785365"/>
            <a:ext cx="47339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AACC41-E286-5128-2C5D-C9CF2A8C08C3}"/>
              </a:ext>
            </a:extLst>
          </p:cNvPr>
          <p:cNvSpPr txBox="1"/>
          <p:nvPr/>
        </p:nvSpPr>
        <p:spPr>
          <a:xfrm>
            <a:off x="7186795" y="3197573"/>
            <a:ext cx="44693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A white sphere, with and without lighting effects. </a:t>
            </a:r>
          </a:p>
          <a:p>
            <a:pPr algn="ctr"/>
            <a:endParaRPr lang="en-GB" sz="1400" i="1" dirty="0"/>
          </a:p>
          <a:p>
            <a:pPr algn="ctr"/>
            <a:r>
              <a:rPr lang="en-GB" sz="1400" i="1" dirty="0"/>
              <a:t>With lighting effects, each part of surface is different shade of white/grey according to orientation.</a:t>
            </a:r>
          </a:p>
          <a:p>
            <a:pPr algn="ctr"/>
            <a:endParaRPr lang="en-GB" sz="1400" i="1" dirty="0"/>
          </a:p>
          <a:p>
            <a:pPr algn="ctr"/>
            <a:r>
              <a:rPr lang="en-GB" sz="1400" i="1" dirty="0"/>
              <a:t>Without lighting effects, all areas are the same colour and the 3D effect is lost.</a:t>
            </a:r>
          </a:p>
          <a:p>
            <a:pPr algn="ctr"/>
            <a:endParaRPr lang="en-GB" sz="1400" i="1" dirty="0"/>
          </a:p>
          <a:p>
            <a:pPr algn="ctr"/>
            <a:endParaRPr lang="en-GB" sz="1400" i="1" dirty="0"/>
          </a:p>
        </p:txBody>
      </p:sp>
    </p:spTree>
    <p:extLst>
      <p:ext uri="{BB962C8B-B14F-4D97-AF65-F5344CB8AC3E}">
        <p14:creationId xmlns:p14="http://schemas.microsoft.com/office/powerpoint/2010/main" val="3640847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100" y="0"/>
            <a:ext cx="10350500" cy="1325563"/>
          </a:xfrm>
        </p:spPr>
        <p:txBody>
          <a:bodyPr/>
          <a:lstStyle/>
          <a:p>
            <a:r>
              <a:rPr lang="en-GB" dirty="0"/>
              <a:t>Lighting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100" y="1145158"/>
            <a:ext cx="7272930" cy="5712842"/>
          </a:xfrm>
        </p:spPr>
        <p:txBody>
          <a:bodyPr>
            <a:normAutofit fontScale="92500" lnSpcReduction="20000"/>
          </a:bodyPr>
          <a:lstStyle/>
          <a:p>
            <a:r>
              <a:rPr lang="en-GB" sz="2100" dirty="0"/>
              <a:t>In reality: </a:t>
            </a:r>
          </a:p>
          <a:p>
            <a:pPr lvl="1"/>
            <a:r>
              <a:rPr lang="en-GB" sz="1700" dirty="0"/>
              <a:t>Light travels from light source, as its own colour</a:t>
            </a:r>
          </a:p>
          <a:p>
            <a:pPr lvl="1"/>
            <a:r>
              <a:rPr lang="en-GB" sz="1700" dirty="0"/>
              <a:t>Hits a surface and some reflects off</a:t>
            </a:r>
          </a:p>
          <a:p>
            <a:pPr lvl="2"/>
            <a:r>
              <a:rPr lang="en-GB" sz="1300" dirty="0"/>
              <a:t>Colour of surface affects colour of reflected light</a:t>
            </a:r>
          </a:p>
          <a:p>
            <a:pPr lvl="2"/>
            <a:r>
              <a:rPr lang="en-GB" sz="1300" dirty="0"/>
              <a:t>Orientation of surface affects general direction light is reflected</a:t>
            </a:r>
          </a:p>
          <a:p>
            <a:pPr lvl="2"/>
            <a:r>
              <a:rPr lang="en-GB" sz="1300" dirty="0"/>
              <a:t>Surface properties how light is reflected (smooth, matte, etc)</a:t>
            </a:r>
          </a:p>
          <a:p>
            <a:pPr lvl="1"/>
            <a:r>
              <a:rPr lang="en-GB" sz="1700" dirty="0"/>
              <a:t>Light may travel to another surface an reflect off that</a:t>
            </a:r>
          </a:p>
          <a:p>
            <a:pPr lvl="2"/>
            <a:r>
              <a:rPr lang="en-GB" sz="1300" dirty="0"/>
              <a:t>E.g. surface 1 is sphere, surface two is polished stainless steel</a:t>
            </a:r>
          </a:p>
          <a:p>
            <a:pPr lvl="2"/>
            <a:r>
              <a:rPr lang="en-GB" sz="1300" dirty="0"/>
              <a:t>Light reflected no is combination of light source properties, first object properties, second object properties</a:t>
            </a:r>
          </a:p>
          <a:p>
            <a:pPr lvl="1"/>
            <a:r>
              <a:rPr lang="en-GB" sz="1700" dirty="0"/>
              <a:t>Light eventually reaches your eye</a:t>
            </a:r>
          </a:p>
          <a:p>
            <a:pPr lvl="2"/>
            <a:r>
              <a:rPr lang="en-GB" sz="1300" dirty="0"/>
              <a:t>In this example, you see sphere reflected in polished surface</a:t>
            </a:r>
          </a:p>
          <a:p>
            <a:pPr lvl="2"/>
            <a:endParaRPr lang="en-GB" sz="1300" dirty="0"/>
          </a:p>
          <a:p>
            <a:r>
              <a:rPr lang="en-GB" sz="2000" dirty="0"/>
              <a:t>Lighting can be modelled in this way on computers – called raytracing</a:t>
            </a:r>
          </a:p>
          <a:p>
            <a:pPr lvl="1"/>
            <a:r>
              <a:rPr lang="en-GB" sz="1600" dirty="0"/>
              <a:t>Lines (rays) are usually traced from viewers eye point through each pixel on screen and reflected off surfaces in model until light sources reached</a:t>
            </a:r>
          </a:p>
          <a:p>
            <a:pPr lvl="1"/>
            <a:r>
              <a:rPr lang="en-GB" sz="1600" dirty="0"/>
              <a:t>Reverse direction is more efficient as rays coming from light source that never reach user’s eye are not calculated.</a:t>
            </a:r>
          </a:p>
          <a:p>
            <a:pPr lvl="1"/>
            <a:r>
              <a:rPr lang="en-GB" sz="1600" dirty="0"/>
              <a:t>Each reflection of ray affects final colour of pixel</a:t>
            </a:r>
          </a:p>
          <a:p>
            <a:pPr lvl="1"/>
            <a:endParaRPr lang="en-GB" sz="1600" dirty="0"/>
          </a:p>
          <a:p>
            <a:r>
              <a:rPr lang="en-GB" sz="2000" dirty="0"/>
              <a:t>Raytracing:</a:t>
            </a:r>
          </a:p>
          <a:p>
            <a:pPr lvl="1"/>
            <a:r>
              <a:rPr lang="en-GB" sz="1600" dirty="0"/>
              <a:t>Very computationally demanding, until relatively recently wasn’t used in real-time (games, VR, etc). Used in high quality image and video production (e.g. in the later Pixar animated films)</a:t>
            </a:r>
          </a:p>
          <a:p>
            <a:pPr lvl="1"/>
            <a:r>
              <a:rPr lang="en-GB" sz="1600" dirty="0"/>
              <a:t>Is now possible, graphics cards incorporate hardware features e.g. NVIDIA RTX series. Not necessarily “full quality” ray-tracing though.</a:t>
            </a:r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ACC41-E286-5128-2C5D-C9CF2A8C08C3}"/>
              </a:ext>
            </a:extLst>
          </p:cNvPr>
          <p:cNvSpPr txBox="1"/>
          <p:nvPr/>
        </p:nvSpPr>
        <p:spPr>
          <a:xfrm>
            <a:off x="7722637" y="4513984"/>
            <a:ext cx="44693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/>
              <a:t>Raytracing: Approximating real lighting, but tracing view rays backwards</a:t>
            </a:r>
          </a:p>
          <a:p>
            <a:pPr algn="ctr"/>
            <a:r>
              <a:rPr lang="en-GB" sz="1050" i="1" dirty="0"/>
              <a:t>(Source: PhD Thesis: </a:t>
            </a:r>
            <a:r>
              <a:rPr lang="en-GB" sz="1050" i="1" dirty="0" err="1"/>
              <a:t>Dubla</a:t>
            </a:r>
            <a:r>
              <a:rPr lang="en-GB" sz="1050" i="1" dirty="0"/>
              <a:t>, Piotr. (2011). Interactive Global Illumination on the CPU. )</a:t>
            </a:r>
          </a:p>
          <a:p>
            <a:pPr algn="ctr"/>
            <a:endParaRPr lang="en-GB" sz="1400" i="1" dirty="0"/>
          </a:p>
          <a:p>
            <a:pPr algn="ctr"/>
            <a:endParaRPr lang="en-GB" sz="1400" i="1" dirty="0"/>
          </a:p>
        </p:txBody>
      </p:sp>
      <p:pic>
        <p:nvPicPr>
          <p:cNvPr id="2050" name="Picture 2" descr="2.1: This figure demonstrates the concept of ray tracing. A ray is cast...  | Download Scientific Diagram">
            <a:extLst>
              <a:ext uri="{FF2B5EF4-FFF2-40B4-BE49-F238E27FC236}">
                <a16:creationId xmlns:a16="http://schemas.microsoft.com/office/drawing/2014/main" id="{4EC4D21E-1F62-3CCF-B69C-F33FE4048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153" y="1325563"/>
            <a:ext cx="4254565" cy="318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072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-ray">
            <a:extLst>
              <a:ext uri="{FF2B5EF4-FFF2-40B4-BE49-F238E27FC236}">
                <a16:creationId xmlns:a16="http://schemas.microsoft.com/office/drawing/2014/main" id="{27EFD6E2-C519-E288-E829-47E46D005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BCE40D-030C-59A4-168E-9242653F6123}"/>
              </a:ext>
            </a:extLst>
          </p:cNvPr>
          <p:cNvSpPr txBox="1"/>
          <p:nvPr/>
        </p:nvSpPr>
        <p:spPr>
          <a:xfrm>
            <a:off x="1" y="612201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Image generated using “Offline” Raytracing image generation library, c-ray. </a:t>
            </a:r>
            <a:r>
              <a:rPr lang="en-GB" dirty="0">
                <a:hlinkClick r:id="rId3"/>
              </a:rPr>
              <a:t>https://github.com/vkoskiv/c-ray</a:t>
            </a:r>
            <a:endParaRPr lang="en-GB" dirty="0"/>
          </a:p>
          <a:p>
            <a:pPr algn="ctr"/>
            <a:r>
              <a:rPr lang="en-GB" dirty="0"/>
              <a:t>8 minutes for 1 image! </a:t>
            </a:r>
          </a:p>
        </p:txBody>
      </p:sp>
    </p:spTree>
    <p:extLst>
      <p:ext uri="{BB962C8B-B14F-4D97-AF65-F5344CB8AC3E}">
        <p14:creationId xmlns:p14="http://schemas.microsoft.com/office/powerpoint/2010/main" val="3843655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hat is ray tracing: Definition and important terms explained - IONOS">
            <a:extLst>
              <a:ext uri="{FF2B5EF4-FFF2-40B4-BE49-F238E27FC236}">
                <a16:creationId xmlns:a16="http://schemas.microsoft.com/office/drawing/2014/main" id="{FD657139-65F6-A348-FB18-CC0D92E3A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42" y="82550"/>
            <a:ext cx="5762625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What Is Ray Tracing? - Studytonight">
            <a:extLst>
              <a:ext uri="{FF2B5EF4-FFF2-40B4-BE49-F238E27FC236}">
                <a16:creationId xmlns:a16="http://schemas.microsoft.com/office/drawing/2014/main" id="{57E3915B-0577-6602-92A5-97ADC01C9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925" y="82550"/>
            <a:ext cx="5757333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What is Ray Tracing? – Vention">
            <a:extLst>
              <a:ext uri="{FF2B5EF4-FFF2-40B4-BE49-F238E27FC236}">
                <a16:creationId xmlns:a16="http://schemas.microsoft.com/office/drawing/2014/main" id="{6BBBB1EA-BF16-69A1-F519-3F7308ED6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42" y="3536951"/>
            <a:ext cx="5762625" cy="243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CE9D1D-5431-FDF3-125C-70513C5C7DAA}"/>
              </a:ext>
            </a:extLst>
          </p:cNvPr>
          <p:cNvSpPr txBox="1"/>
          <p:nvPr/>
        </p:nvSpPr>
        <p:spPr>
          <a:xfrm>
            <a:off x="6299635" y="3419021"/>
            <a:ext cx="57573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Some images from game reviews where raytracing is enabled/disabled (online ray-tracing)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I just pulled these from a Google images search.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No where near the image quality of previous image, to be expected – image regenerated 25+ times per second.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The summary from one of the reviews was “</a:t>
            </a:r>
            <a:r>
              <a:rPr lang="en-GB" sz="1600" i="1" dirty="0"/>
              <a:t>ray-tracing is a waste of time (in real-time applications)</a:t>
            </a:r>
            <a:r>
              <a:rPr lang="en-GB" sz="1600" dirty="0"/>
              <a:t>”!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Just one person’s opinion, but indicates that current hardware can’t do a proper job fast enough to see full benefit of ray-tracing methods.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Obviously hardware will improve and this will probably change!</a:t>
            </a:r>
          </a:p>
        </p:txBody>
      </p:sp>
    </p:spTree>
    <p:extLst>
      <p:ext uri="{BB962C8B-B14F-4D97-AF65-F5344CB8AC3E}">
        <p14:creationId xmlns:p14="http://schemas.microsoft.com/office/powerpoint/2010/main" val="1204832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100" y="0"/>
            <a:ext cx="10350500" cy="1325563"/>
          </a:xfrm>
        </p:spPr>
        <p:txBody>
          <a:bodyPr/>
          <a:lstStyle/>
          <a:p>
            <a:r>
              <a:rPr lang="en-GB" dirty="0"/>
              <a:t>Lighting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100" y="1145158"/>
            <a:ext cx="6616830" cy="5398805"/>
          </a:xfrm>
        </p:spPr>
        <p:txBody>
          <a:bodyPr>
            <a:normAutofit fontScale="92500" lnSpcReduction="10000"/>
          </a:bodyPr>
          <a:lstStyle/>
          <a:p>
            <a:r>
              <a:rPr lang="en-GB" sz="2100" dirty="0"/>
              <a:t>So: If raytracing is not possible (or only partially possible), how do computers </a:t>
            </a:r>
            <a:r>
              <a:rPr lang="en-GB" sz="2100" i="1" dirty="0"/>
              <a:t>approximate</a:t>
            </a:r>
            <a:r>
              <a:rPr lang="en-GB" sz="2100" dirty="0"/>
              <a:t> lighting effects?</a:t>
            </a:r>
          </a:p>
          <a:p>
            <a:endParaRPr lang="en-GB" sz="2100" dirty="0"/>
          </a:p>
          <a:p>
            <a:r>
              <a:rPr lang="en-GB" sz="2100" dirty="0"/>
              <a:t>“Phong” lighting model or Phong Shading</a:t>
            </a:r>
          </a:p>
          <a:p>
            <a:pPr lvl="1"/>
            <a:r>
              <a:rPr lang="en-GB" sz="1700" dirty="0"/>
              <a:t>Basis of many simple lighting models</a:t>
            </a:r>
          </a:p>
          <a:p>
            <a:pPr marL="457200" lvl="1" indent="0">
              <a:buNone/>
            </a:pPr>
            <a:endParaRPr lang="en-GB" sz="2100" dirty="0"/>
          </a:p>
          <a:p>
            <a:r>
              <a:rPr lang="en-GB" sz="2100" dirty="0"/>
              <a:t>3 approximate lighting effects</a:t>
            </a:r>
          </a:p>
          <a:p>
            <a:pPr lvl="1"/>
            <a:r>
              <a:rPr lang="en-GB" sz="1700" dirty="0"/>
              <a:t>Ambient:</a:t>
            </a:r>
          </a:p>
          <a:p>
            <a:pPr lvl="2"/>
            <a:r>
              <a:rPr lang="en-GB" sz="1300" b="1" dirty="0"/>
              <a:t>Light all surfaces equally</a:t>
            </a:r>
          </a:p>
          <a:p>
            <a:pPr lvl="1"/>
            <a:endParaRPr lang="en-GB" sz="1700" dirty="0"/>
          </a:p>
          <a:p>
            <a:pPr lvl="1"/>
            <a:r>
              <a:rPr lang="en-GB" sz="1700" dirty="0"/>
              <a:t>Diffuse:</a:t>
            </a:r>
          </a:p>
          <a:p>
            <a:pPr lvl="2"/>
            <a:r>
              <a:rPr lang="en-GB" sz="1300" dirty="0"/>
              <a:t>Light surfaces according to </a:t>
            </a:r>
            <a:r>
              <a:rPr lang="en-GB" sz="1300" b="1" dirty="0"/>
              <a:t>orientation</a:t>
            </a:r>
            <a:r>
              <a:rPr lang="en-GB" sz="1300" dirty="0"/>
              <a:t> </a:t>
            </a:r>
            <a:r>
              <a:rPr lang="en-GB" sz="1300" b="1" dirty="0"/>
              <a:t>relative to light source</a:t>
            </a:r>
          </a:p>
          <a:p>
            <a:pPr lvl="2"/>
            <a:r>
              <a:rPr lang="en-GB" sz="1300" dirty="0"/>
              <a:t>Surfaces that face light are brighter</a:t>
            </a:r>
          </a:p>
          <a:p>
            <a:pPr lvl="2"/>
            <a:r>
              <a:rPr lang="en-GB" sz="1300" dirty="0"/>
              <a:t>Surfaces facing away from light are darker</a:t>
            </a:r>
          </a:p>
          <a:p>
            <a:pPr lvl="2"/>
            <a:r>
              <a:rPr lang="en-GB" sz="1300" dirty="0"/>
              <a:t>Reflected light colour is combination of light colour and surface colour</a:t>
            </a:r>
          </a:p>
          <a:p>
            <a:pPr lvl="1"/>
            <a:endParaRPr lang="en-GB" sz="1700" dirty="0"/>
          </a:p>
          <a:p>
            <a:pPr lvl="1"/>
            <a:r>
              <a:rPr lang="en-GB" sz="1700" dirty="0"/>
              <a:t>Specular:</a:t>
            </a:r>
          </a:p>
          <a:p>
            <a:pPr lvl="2"/>
            <a:r>
              <a:rPr lang="en-GB" sz="1300" dirty="0"/>
              <a:t>Light surfaces according to </a:t>
            </a:r>
            <a:r>
              <a:rPr lang="en-GB" sz="1300" b="1" dirty="0"/>
              <a:t>orientation</a:t>
            </a:r>
            <a:r>
              <a:rPr lang="en-GB" sz="1300" dirty="0"/>
              <a:t> </a:t>
            </a:r>
            <a:r>
              <a:rPr lang="en-GB" sz="1300" b="1" dirty="0"/>
              <a:t>relative to light source and user viewpoint</a:t>
            </a:r>
          </a:p>
          <a:p>
            <a:pPr lvl="2"/>
            <a:r>
              <a:rPr lang="en-GB" sz="1300" dirty="0"/>
              <a:t>Allows reflections to be approximated</a:t>
            </a:r>
          </a:p>
          <a:p>
            <a:pPr lvl="2"/>
            <a:r>
              <a:rPr lang="en-GB" sz="1300" dirty="0"/>
              <a:t>You can see reflection of light bulb location in a shiny surface if angles allow</a:t>
            </a:r>
          </a:p>
          <a:p>
            <a:pPr lvl="2"/>
            <a:endParaRPr lang="en-GB" sz="1300" dirty="0"/>
          </a:p>
          <a:p>
            <a:pPr lvl="2"/>
            <a:endParaRPr lang="en-GB" sz="1300" dirty="0"/>
          </a:p>
          <a:p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1F81BD-3636-C6E4-8F4F-BABB524E79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03" b="21684"/>
          <a:stretch/>
        </p:blipFill>
        <p:spPr bwMode="auto">
          <a:xfrm>
            <a:off x="7757651" y="1574391"/>
            <a:ext cx="3890390" cy="327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B5B4B5-3364-AD45-A4CB-5D49B6CEF507}"/>
              </a:ext>
            </a:extLst>
          </p:cNvPr>
          <p:cNvSpPr txBox="1"/>
          <p:nvPr/>
        </p:nvSpPr>
        <p:spPr>
          <a:xfrm>
            <a:off x="7468164" y="5101047"/>
            <a:ext cx="4469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i="1" dirty="0"/>
              <a:t>Source: OpenGL Red Book for details, image from https://learnopengl.com/Lighting/Basic-Lighting</a:t>
            </a:r>
          </a:p>
          <a:p>
            <a:pPr algn="ctr"/>
            <a:endParaRPr lang="en-GB" sz="1600" i="1" dirty="0"/>
          </a:p>
          <a:p>
            <a:pPr algn="ctr"/>
            <a:endParaRPr lang="en-GB" sz="1600" i="1" dirty="0"/>
          </a:p>
        </p:txBody>
      </p:sp>
    </p:spTree>
    <p:extLst>
      <p:ext uri="{BB962C8B-B14F-4D97-AF65-F5344CB8AC3E}">
        <p14:creationId xmlns:p14="http://schemas.microsoft.com/office/powerpoint/2010/main" val="40446686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100" y="0"/>
            <a:ext cx="10350500" cy="1325563"/>
          </a:xfrm>
        </p:spPr>
        <p:txBody>
          <a:bodyPr/>
          <a:lstStyle/>
          <a:p>
            <a:r>
              <a:rPr lang="en-GB" dirty="0"/>
              <a:t>Lighting - Ambient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100" y="1145158"/>
            <a:ext cx="6616830" cy="5398805"/>
          </a:xfrm>
        </p:spPr>
        <p:txBody>
          <a:bodyPr>
            <a:normAutofit lnSpcReduction="10000"/>
          </a:bodyPr>
          <a:lstStyle/>
          <a:p>
            <a:r>
              <a:rPr lang="en-GB" sz="2100" dirty="0"/>
              <a:t>Light all surfaces equally</a:t>
            </a:r>
          </a:p>
          <a:p>
            <a:endParaRPr lang="en-GB" sz="2100" dirty="0"/>
          </a:p>
          <a:p>
            <a:r>
              <a:rPr lang="en-GB" sz="2100" dirty="0"/>
              <a:t>Light sources do not have a position (or their position has no effect on final result)</a:t>
            </a:r>
          </a:p>
          <a:p>
            <a:endParaRPr lang="en-GB" sz="2100" dirty="0"/>
          </a:p>
          <a:p>
            <a:r>
              <a:rPr lang="en-GB" sz="2100" dirty="0"/>
              <a:t>Gives basic background lighting</a:t>
            </a:r>
          </a:p>
          <a:p>
            <a:endParaRPr lang="en-GB" sz="2100" dirty="0"/>
          </a:p>
          <a:p>
            <a:r>
              <a:rPr lang="en-GB" sz="2100" dirty="0"/>
              <a:t>Adds balance to other effects</a:t>
            </a:r>
          </a:p>
          <a:p>
            <a:pPr lvl="1"/>
            <a:r>
              <a:rPr lang="en-GB" sz="1700" dirty="0"/>
              <a:t>Compensates for fact that with diffuse lighting, diffuse light sources will not reflect off other surfaces as in reality</a:t>
            </a:r>
          </a:p>
          <a:p>
            <a:endParaRPr lang="en-GB" sz="2100" dirty="0"/>
          </a:p>
          <a:p>
            <a:r>
              <a:rPr lang="en-GB" sz="2100" dirty="0"/>
              <a:t>With only ambient lighting, image is flat</a:t>
            </a:r>
          </a:p>
          <a:p>
            <a:pPr lvl="1"/>
            <a:r>
              <a:rPr lang="en-GB" sz="1600" dirty="0"/>
              <a:t>Can’t see edge between two cube faces in this example</a:t>
            </a:r>
          </a:p>
          <a:p>
            <a:pPr lvl="1"/>
            <a:r>
              <a:rPr lang="en-GB" sz="1600" dirty="0"/>
              <a:t>Model doesn’t have a true 3D look</a:t>
            </a:r>
          </a:p>
          <a:p>
            <a:pPr lvl="1"/>
            <a:r>
              <a:rPr lang="en-GB" sz="1600" dirty="0"/>
              <a:t>Can be confusing to user, sometimes difficult to see orientation of objects</a:t>
            </a:r>
          </a:p>
          <a:p>
            <a:pPr lvl="2"/>
            <a:endParaRPr lang="en-GB" sz="1300" dirty="0"/>
          </a:p>
          <a:p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1F81BD-3636-C6E4-8F4F-BABB524E79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0000"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7" r="76126" b="21684"/>
          <a:stretch/>
        </p:blipFill>
        <p:spPr bwMode="auto">
          <a:xfrm>
            <a:off x="8486584" y="3071679"/>
            <a:ext cx="2928176" cy="260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B5B4B5-3364-AD45-A4CB-5D49B6CEF507}"/>
              </a:ext>
            </a:extLst>
          </p:cNvPr>
          <p:cNvSpPr txBox="1"/>
          <p:nvPr/>
        </p:nvSpPr>
        <p:spPr>
          <a:xfrm>
            <a:off x="8280918" y="6082298"/>
            <a:ext cx="4469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i="1" dirty="0"/>
              <a:t>Source: OpenGL Red Book for details, image from https://learnopengl.com/Lighting/Basic-Lighting</a:t>
            </a:r>
          </a:p>
          <a:p>
            <a:pPr algn="ctr"/>
            <a:endParaRPr lang="en-GB" sz="1600" i="1" dirty="0"/>
          </a:p>
          <a:p>
            <a:pPr algn="ctr"/>
            <a:endParaRPr lang="en-GB" sz="1600" i="1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0CBE1BB-5554-6FC3-7666-AD52F643FA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03" b="21684"/>
          <a:stretch/>
        </p:blipFill>
        <p:spPr bwMode="auto">
          <a:xfrm>
            <a:off x="8486585" y="201304"/>
            <a:ext cx="2928175" cy="246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D853C-69C2-8D5C-5193-48378502F3B7}"/>
              </a:ext>
            </a:extLst>
          </p:cNvPr>
          <p:cNvSpPr txBox="1"/>
          <p:nvPr/>
        </p:nvSpPr>
        <p:spPr>
          <a:xfrm>
            <a:off x="8486584" y="2668423"/>
            <a:ext cx="2928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Full </a:t>
            </a:r>
            <a:r>
              <a:rPr lang="en-GB" dirty="0" err="1"/>
              <a:t>Phong</a:t>
            </a:r>
            <a:r>
              <a:rPr lang="en-GB" dirty="0"/>
              <a:t> Lighting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D75277-B3D1-8A77-6D9B-2FB46B45F3B2}"/>
              </a:ext>
            </a:extLst>
          </p:cNvPr>
          <p:cNvSpPr txBox="1"/>
          <p:nvPr/>
        </p:nvSpPr>
        <p:spPr>
          <a:xfrm>
            <a:off x="8486584" y="5613742"/>
            <a:ext cx="2928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Ambient Only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F65F10-D939-91AF-A508-AA6B844B0916}"/>
              </a:ext>
            </a:extLst>
          </p:cNvPr>
          <p:cNvSpPr txBox="1"/>
          <p:nvPr/>
        </p:nvSpPr>
        <p:spPr>
          <a:xfrm>
            <a:off x="9772261" y="3161740"/>
            <a:ext cx="250682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i="1" dirty="0"/>
              <a:t>Note: brightness of image </a:t>
            </a:r>
            <a:r>
              <a:rPr lang="en-GB" sz="700" i="1" dirty="0" err="1"/>
              <a:t>modifed</a:t>
            </a:r>
            <a:r>
              <a:rPr lang="en-GB" sz="700" i="1" dirty="0"/>
              <a:t> to make display better on projector, hence grey background</a:t>
            </a:r>
          </a:p>
          <a:p>
            <a:pPr algn="ctr"/>
            <a:endParaRPr lang="en-GB" sz="1000" i="1" dirty="0"/>
          </a:p>
          <a:p>
            <a:pPr algn="ctr"/>
            <a:endParaRPr lang="en-GB" sz="1000" i="1" dirty="0"/>
          </a:p>
        </p:txBody>
      </p:sp>
    </p:spTree>
    <p:extLst>
      <p:ext uri="{BB962C8B-B14F-4D97-AF65-F5344CB8AC3E}">
        <p14:creationId xmlns:p14="http://schemas.microsoft.com/office/powerpoint/2010/main" val="35962054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100" y="0"/>
            <a:ext cx="10350500" cy="1325563"/>
          </a:xfrm>
        </p:spPr>
        <p:txBody>
          <a:bodyPr/>
          <a:lstStyle/>
          <a:p>
            <a:r>
              <a:rPr lang="en-GB" dirty="0"/>
              <a:t>Lighting - Diffuse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5100" y="1145158"/>
                <a:ext cx="5849483" cy="5398805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GB" sz="1900" dirty="0"/>
                  <a:t>Light sources must now have a position and a direction</a:t>
                </a:r>
              </a:p>
              <a:p>
                <a:endParaRPr lang="en-GB" sz="2100" dirty="0"/>
              </a:p>
              <a:p>
                <a:r>
                  <a:rPr lang="en-GB" sz="1900" dirty="0"/>
                  <a:t>Polygon face orientation is important</a:t>
                </a:r>
              </a:p>
              <a:p>
                <a:pPr lvl="1"/>
                <a:r>
                  <a:rPr lang="en-GB" sz="1700" dirty="0"/>
                  <a:t>Polygon face orientation is defined by a normal vector</a:t>
                </a:r>
              </a:p>
              <a:p>
                <a:pPr lvl="1"/>
                <a:r>
                  <a:rPr lang="en-GB" sz="1700" dirty="0"/>
                  <a:t>Normal vector is at 90 degrees to face plane</a:t>
                </a:r>
              </a:p>
              <a:p>
                <a:pPr lvl="1"/>
                <a:endParaRPr lang="en-GB" sz="1700" dirty="0"/>
              </a:p>
              <a:p>
                <a:r>
                  <a:rPr lang="en-GB" sz="1900" dirty="0"/>
                  <a:t>Reflected light brightness is defined by inner product of:</a:t>
                </a:r>
              </a:p>
              <a:p>
                <a:pPr lvl="1"/>
                <a:r>
                  <a:rPr lang="en-GB" sz="1500" dirty="0"/>
                  <a:t>Normal vector pointing from light to face</a:t>
                </a:r>
              </a:p>
              <a:p>
                <a:pPr lvl="1"/>
                <a:r>
                  <a:rPr lang="en-GB" sz="1500" dirty="0"/>
                  <a:t>Face normal vector</a:t>
                </a:r>
              </a:p>
              <a:p>
                <a:pPr marL="457200" lvl="1" indent="0">
                  <a:buNone/>
                </a:pPr>
                <a:endParaRPr lang="en-GB" sz="1500" dirty="0"/>
              </a:p>
              <a:p>
                <a:r>
                  <a:rPr lang="en-GB" sz="1900" dirty="0"/>
                  <a:t>Inner product </a:t>
                </a:r>
                <a14:m>
                  <m:oMath xmlns:m="http://schemas.openxmlformats.org/officeDocument/2006/math">
                    <m:r>
                      <a:rPr lang="en-GB" sz="19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9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19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1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sz="19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GB" sz="1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GB" sz="1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1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900" dirty="0"/>
              </a:p>
              <a:p>
                <a:pPr lvl="1"/>
                <a:r>
                  <a:rPr lang="en-GB" sz="1500" dirty="0"/>
                  <a:t>Small </a:t>
                </a:r>
                <a14:m>
                  <m:oMath xmlns:m="http://schemas.openxmlformats.org/officeDocument/2006/math">
                    <m:r>
                      <a:rPr lang="en-GB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1500" dirty="0"/>
                  <a:t>, big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5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GB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GB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500" dirty="0"/>
                  <a:t>, strongly lit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GB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|≥90°</m:t>
                    </m:r>
                  </m:oMath>
                </a14:m>
                <a:r>
                  <a:rPr lang="en-GB" sz="1500" dirty="0"/>
                  <a:t>, zero/negative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5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GB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GB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500" dirty="0"/>
                  <a:t>, surface not lit</a:t>
                </a:r>
              </a:p>
              <a:p>
                <a:pPr lvl="1"/>
                <a:endParaRPr lang="en-GB" sz="1700" dirty="0"/>
              </a:p>
              <a:p>
                <a:endParaRPr lang="en-GB" sz="2100" dirty="0"/>
              </a:p>
              <a:p>
                <a:r>
                  <a:rPr lang="en-GB" sz="1900" dirty="0"/>
                  <a:t>Difficult to get complete lighting without ambient component</a:t>
                </a:r>
              </a:p>
              <a:p>
                <a:pPr lvl="1"/>
                <a:r>
                  <a:rPr lang="en-GB" sz="1700" dirty="0"/>
                  <a:t>In reality, light source will reflect off other surfaces (e.g. walls in room)</a:t>
                </a:r>
              </a:p>
              <a:p>
                <a:pPr lvl="1"/>
                <a:r>
                  <a:rPr lang="en-GB" sz="1700" dirty="0"/>
                  <a:t>This naturally creates ambient (non directional) light</a:t>
                </a:r>
              </a:p>
              <a:p>
                <a:pPr lvl="1"/>
                <a:r>
                  <a:rPr lang="en-GB" sz="1700" dirty="0"/>
                  <a:t>Not captured with basic diffuse lighting – need to specify ambient component separately</a:t>
                </a:r>
              </a:p>
              <a:p>
                <a:pPr lvl="2"/>
                <a:endParaRPr lang="en-GB" sz="130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100" y="1145158"/>
                <a:ext cx="5849483" cy="5398805"/>
              </a:xfrm>
              <a:blipFill>
                <a:blip r:embed="rId2"/>
                <a:stretch>
                  <a:fillRect l="-417" t="-1130" b="-5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3B5B4B5-3364-AD45-A4CB-5D49B6CEF507}"/>
              </a:ext>
            </a:extLst>
          </p:cNvPr>
          <p:cNvSpPr txBox="1"/>
          <p:nvPr/>
        </p:nvSpPr>
        <p:spPr>
          <a:xfrm>
            <a:off x="8280918" y="6082298"/>
            <a:ext cx="4469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i="1" dirty="0"/>
              <a:t>Source: OpenGL Red Book for details, image from https://learnopengl.com/Lighting/Basic-Lighting</a:t>
            </a:r>
          </a:p>
          <a:p>
            <a:pPr algn="ctr"/>
            <a:endParaRPr lang="en-GB" sz="1600" i="1" dirty="0"/>
          </a:p>
          <a:p>
            <a:pPr algn="ctr"/>
            <a:endParaRPr lang="en-GB" sz="16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BD853C-69C2-8D5C-5193-48378502F3B7}"/>
              </a:ext>
            </a:extLst>
          </p:cNvPr>
          <p:cNvSpPr txBox="1"/>
          <p:nvPr/>
        </p:nvSpPr>
        <p:spPr>
          <a:xfrm>
            <a:off x="5599683" y="7005628"/>
            <a:ext cx="2928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Full </a:t>
            </a:r>
            <a:r>
              <a:rPr lang="en-GB" dirty="0" err="1"/>
              <a:t>Phong</a:t>
            </a:r>
            <a:r>
              <a:rPr lang="en-GB" dirty="0"/>
              <a:t> Lighting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D75277-B3D1-8A77-6D9B-2FB46B45F3B2}"/>
              </a:ext>
            </a:extLst>
          </p:cNvPr>
          <p:cNvSpPr txBox="1"/>
          <p:nvPr/>
        </p:nvSpPr>
        <p:spPr>
          <a:xfrm>
            <a:off x="8486584" y="5495971"/>
            <a:ext cx="2928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Diffuse Only – unlit back surface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6A47E0B-DE80-7EB2-A00C-59AB8DB942FE}"/>
              </a:ext>
            </a:extLst>
          </p:cNvPr>
          <p:cNvSpPr/>
          <p:nvPr/>
        </p:nvSpPr>
        <p:spPr>
          <a:xfrm>
            <a:off x="10869561" y="545690"/>
            <a:ext cx="324465" cy="3292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AFA710C-CB4C-B44F-9DC5-9B621BBC0129}"/>
              </a:ext>
            </a:extLst>
          </p:cNvPr>
          <p:cNvGrpSpPr/>
          <p:nvPr/>
        </p:nvGrpSpPr>
        <p:grpSpPr>
          <a:xfrm rot="643969">
            <a:off x="8437603" y="369366"/>
            <a:ext cx="674390" cy="1132423"/>
            <a:chOff x="8454862" y="308713"/>
            <a:chExt cx="674390" cy="1132423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CE7D2E5-DE17-0456-7A77-644CCB4A9235}"/>
                </a:ext>
              </a:extLst>
            </p:cNvPr>
            <p:cNvCxnSpPr>
              <a:cxnSpLocks/>
            </p:cNvCxnSpPr>
            <p:nvPr/>
          </p:nvCxnSpPr>
          <p:spPr>
            <a:xfrm>
              <a:off x="8454862" y="308713"/>
              <a:ext cx="0" cy="113242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242FB38-3F66-E667-AFD9-EE5BBEF121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86584" y="874925"/>
              <a:ext cx="642668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52A40CA-20D5-9F8F-2032-3B62A10EF0F6}"/>
              </a:ext>
            </a:extLst>
          </p:cNvPr>
          <p:cNvCxnSpPr>
            <a:cxnSpLocks/>
          </p:cNvCxnSpPr>
          <p:nvPr/>
        </p:nvCxnSpPr>
        <p:spPr>
          <a:xfrm flipV="1">
            <a:off x="8486584" y="723376"/>
            <a:ext cx="2341702" cy="1346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Arc 22">
            <a:extLst>
              <a:ext uri="{FF2B5EF4-FFF2-40B4-BE49-F238E27FC236}">
                <a16:creationId xmlns:a16="http://schemas.microsoft.com/office/drawing/2014/main" id="{A9326727-2AD8-1A1E-AE70-7AA1501015DD}"/>
              </a:ext>
            </a:extLst>
          </p:cNvPr>
          <p:cNvSpPr/>
          <p:nvPr/>
        </p:nvSpPr>
        <p:spPr>
          <a:xfrm rot="5692739">
            <a:off x="8091748" y="333525"/>
            <a:ext cx="914400" cy="914400"/>
          </a:xfrm>
          <a:prstGeom prst="arc">
            <a:avLst>
              <a:gd name="adj1" fmla="val 16200000"/>
              <a:gd name="adj2" fmla="val 17251839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FA79A58-C4EF-8EDC-4C73-6B45BEC9E389}"/>
                  </a:ext>
                </a:extLst>
              </p:cNvPr>
              <p:cNvSpPr txBox="1"/>
              <p:nvPr/>
            </p:nvSpPr>
            <p:spPr>
              <a:xfrm>
                <a:off x="8947432" y="865472"/>
                <a:ext cx="4651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FA79A58-C4EF-8EDC-4C73-6B45BEC9E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7432" y="865472"/>
                <a:ext cx="46511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7A660170-C9C8-4604-BAC4-136D2A289985}"/>
              </a:ext>
            </a:extLst>
          </p:cNvPr>
          <p:cNvSpPr/>
          <p:nvPr/>
        </p:nvSpPr>
        <p:spPr>
          <a:xfrm>
            <a:off x="10796277" y="1754309"/>
            <a:ext cx="324465" cy="3292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7632F1A-F548-90CF-56EF-FD3D345A355C}"/>
              </a:ext>
            </a:extLst>
          </p:cNvPr>
          <p:cNvGrpSpPr/>
          <p:nvPr/>
        </p:nvGrpSpPr>
        <p:grpSpPr>
          <a:xfrm rot="2509205">
            <a:off x="8346162" y="1678084"/>
            <a:ext cx="674390" cy="1132423"/>
            <a:chOff x="8454862" y="308713"/>
            <a:chExt cx="674390" cy="1132423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A008909-848C-DB85-0905-73B600D233B9}"/>
                </a:ext>
              </a:extLst>
            </p:cNvPr>
            <p:cNvCxnSpPr>
              <a:cxnSpLocks/>
            </p:cNvCxnSpPr>
            <p:nvPr/>
          </p:nvCxnSpPr>
          <p:spPr>
            <a:xfrm>
              <a:off x="8454862" y="308713"/>
              <a:ext cx="0" cy="113242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E3033EF-0E8B-AAF2-F291-802D0EACC5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86584" y="874925"/>
              <a:ext cx="642668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DD0ED36-F03F-2821-DA32-0DDAD17BF2A7}"/>
              </a:ext>
            </a:extLst>
          </p:cNvPr>
          <p:cNvCxnSpPr>
            <a:cxnSpLocks/>
          </p:cNvCxnSpPr>
          <p:nvPr/>
        </p:nvCxnSpPr>
        <p:spPr>
          <a:xfrm flipV="1">
            <a:off x="8413300" y="1931995"/>
            <a:ext cx="2341702" cy="1346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FB825D4C-6F4C-64D6-9AB0-925B7A33D903}"/>
              </a:ext>
            </a:extLst>
          </p:cNvPr>
          <p:cNvSpPr/>
          <p:nvPr/>
        </p:nvSpPr>
        <p:spPr>
          <a:xfrm rot="5692739">
            <a:off x="8018464" y="1542144"/>
            <a:ext cx="914400" cy="914400"/>
          </a:xfrm>
          <a:prstGeom prst="arc">
            <a:avLst>
              <a:gd name="adj1" fmla="val 16200000"/>
              <a:gd name="adj2" fmla="val 18702620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058249A-7AAD-28E8-4360-1E350890DF20}"/>
                  </a:ext>
                </a:extLst>
              </p:cNvPr>
              <p:cNvSpPr txBox="1"/>
              <p:nvPr/>
            </p:nvSpPr>
            <p:spPr>
              <a:xfrm>
                <a:off x="8828319" y="2062980"/>
                <a:ext cx="4651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058249A-7AAD-28E8-4360-1E350890D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8319" y="2062980"/>
                <a:ext cx="46511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2">
            <a:extLst>
              <a:ext uri="{FF2B5EF4-FFF2-40B4-BE49-F238E27FC236}">
                <a16:creationId xmlns:a16="http://schemas.microsoft.com/office/drawing/2014/main" id="{180B9CD6-EFE3-49F0-58C6-719333DF79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43" r="49863" b="21684"/>
          <a:stretch/>
        </p:blipFill>
        <p:spPr bwMode="auto">
          <a:xfrm>
            <a:off x="8591772" y="2915248"/>
            <a:ext cx="2717800" cy="246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541519-2793-D160-20CD-3F45CFF1020C}"/>
                  </a:ext>
                </a:extLst>
              </p:cNvPr>
              <p:cNvSpPr txBox="1"/>
              <p:nvPr/>
            </p:nvSpPr>
            <p:spPr>
              <a:xfrm>
                <a:off x="5260892" y="3071674"/>
                <a:ext cx="132490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900" dirty="0"/>
                  <a:t>Normal means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sz="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9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GB" sz="9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GB" sz="9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541519-2793-D160-20CD-3F45CFF10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92" y="3071674"/>
                <a:ext cx="1324900" cy="230832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6700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61833-33E7-696F-7D5D-2AF2D201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Computer Graphics: Overall 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FC8CC-BCD3-9F11-C2CE-6B0330BA4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3939"/>
            <a:ext cx="7556909" cy="5190141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Generally applicable processes and hardware</a:t>
            </a:r>
          </a:p>
          <a:p>
            <a:pPr lvl="1"/>
            <a:r>
              <a:rPr lang="en-GB" dirty="0"/>
              <a:t>Can be programmed to render / display anything – CAD models, games, etc</a:t>
            </a:r>
          </a:p>
          <a:p>
            <a:endParaRPr lang="en-GB" dirty="0"/>
          </a:p>
          <a:p>
            <a:r>
              <a:rPr lang="en-GB" dirty="0"/>
              <a:t>Realistic Images</a:t>
            </a:r>
          </a:p>
          <a:p>
            <a:pPr lvl="1"/>
            <a:r>
              <a:rPr lang="en-GB" dirty="0"/>
              <a:t>High resolution (lots of pixels per unit area)</a:t>
            </a:r>
          </a:p>
          <a:p>
            <a:pPr lvl="1"/>
            <a:r>
              <a:rPr lang="en-GB" dirty="0"/>
              <a:t>Simulated physical effects (fire, smoke, …)</a:t>
            </a:r>
          </a:p>
          <a:p>
            <a:pPr lvl="1"/>
            <a:r>
              <a:rPr lang="en-GB" dirty="0"/>
              <a:t>Lighting effects (shadows, reflections, translucency, …)</a:t>
            </a:r>
          </a:p>
          <a:p>
            <a:pPr lvl="1"/>
            <a:endParaRPr lang="en-GB" dirty="0"/>
          </a:p>
          <a:p>
            <a:r>
              <a:rPr lang="en-GB" dirty="0"/>
              <a:t>Computational Efficiency / Speed</a:t>
            </a:r>
          </a:p>
          <a:p>
            <a:pPr lvl="1"/>
            <a:r>
              <a:rPr lang="en-GB" dirty="0"/>
              <a:t>Usually need to recalculate/redraw images many times per second</a:t>
            </a:r>
          </a:p>
          <a:p>
            <a:pPr lvl="1"/>
            <a:r>
              <a:rPr lang="en-GB" dirty="0"/>
              <a:t>Generally &gt; 25fps for smooth images</a:t>
            </a:r>
          </a:p>
          <a:p>
            <a:pPr lvl="1"/>
            <a:endParaRPr lang="en-GB" dirty="0"/>
          </a:p>
          <a:p>
            <a:r>
              <a:rPr lang="en-GB" dirty="0"/>
              <a:t>Achieved using relatively standardised techniques</a:t>
            </a:r>
          </a:p>
          <a:p>
            <a:pPr lvl="1"/>
            <a:r>
              <a:rPr lang="en-GB" dirty="0"/>
              <a:t>Methods for describing 3D geometry: vertices, polygons, textures</a:t>
            </a:r>
          </a:p>
          <a:p>
            <a:pPr lvl="1"/>
            <a:r>
              <a:rPr lang="en-GB" dirty="0"/>
              <a:t>Methods for computing lighting</a:t>
            </a:r>
          </a:p>
          <a:p>
            <a:pPr lvl="1"/>
            <a:r>
              <a:rPr lang="en-GB" dirty="0"/>
              <a:t>Standard set of process to get from geometry to final image – the graphics pipeline</a:t>
            </a:r>
          </a:p>
          <a:p>
            <a:pPr lvl="1"/>
            <a:r>
              <a:rPr lang="en-GB" dirty="0"/>
              <a:t>Libraries that make the pipeline hardware independent (same game runs on various graphics cards) – e.g. OpenGL and DirectX</a:t>
            </a:r>
          </a:p>
          <a:p>
            <a:endParaRPr lang="en-GB" dirty="0"/>
          </a:p>
          <a:p>
            <a:pPr lvl="1"/>
            <a:endParaRPr lang="en-GB" dirty="0"/>
          </a:p>
        </p:txBody>
      </p:sp>
      <p:pic>
        <p:nvPicPr>
          <p:cNvPr id="5" name="Picture 6" descr="What is Ray Tracing? – Vention">
            <a:extLst>
              <a:ext uri="{FF2B5EF4-FFF2-40B4-BE49-F238E27FC236}">
                <a16:creationId xmlns:a16="http://schemas.microsoft.com/office/drawing/2014/main" id="{7364FE1C-9308-3874-1EF9-B963D76BEE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38"/>
          <a:stretch/>
        </p:blipFill>
        <p:spPr bwMode="auto">
          <a:xfrm>
            <a:off x="8395109" y="586512"/>
            <a:ext cx="3573958" cy="304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025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100" y="0"/>
            <a:ext cx="10350500" cy="1325563"/>
          </a:xfrm>
        </p:spPr>
        <p:txBody>
          <a:bodyPr/>
          <a:lstStyle/>
          <a:p>
            <a:r>
              <a:rPr lang="en-GB" dirty="0"/>
              <a:t>Lighting - Specular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100" y="1145158"/>
            <a:ext cx="5849483" cy="5398805"/>
          </a:xfrm>
        </p:spPr>
        <p:txBody>
          <a:bodyPr>
            <a:normAutofit fontScale="77500" lnSpcReduction="20000"/>
          </a:bodyPr>
          <a:lstStyle/>
          <a:p>
            <a:r>
              <a:rPr lang="en-GB" sz="1900" dirty="0"/>
              <a:t>Light sources must have a position and a direction</a:t>
            </a:r>
          </a:p>
          <a:p>
            <a:endParaRPr lang="en-GB" sz="2100" dirty="0"/>
          </a:p>
          <a:p>
            <a:r>
              <a:rPr lang="en-GB" sz="1900" dirty="0"/>
              <a:t>Polygon face orientation is important</a:t>
            </a:r>
          </a:p>
          <a:p>
            <a:pPr lvl="1"/>
            <a:r>
              <a:rPr lang="en-GB" sz="1700" dirty="0"/>
              <a:t>Polygon face orientation is defined by a normal vector</a:t>
            </a:r>
          </a:p>
          <a:p>
            <a:pPr lvl="1"/>
            <a:r>
              <a:rPr lang="en-GB" sz="1700" dirty="0"/>
              <a:t>Normal vector is at 90 degrees to face plane</a:t>
            </a:r>
          </a:p>
          <a:p>
            <a:pPr lvl="1"/>
            <a:endParaRPr lang="en-GB" sz="1700" dirty="0"/>
          </a:p>
          <a:p>
            <a:r>
              <a:rPr lang="en-GB" sz="2100" dirty="0"/>
              <a:t>User viewpoint is important</a:t>
            </a:r>
          </a:p>
          <a:p>
            <a:pPr lvl="1"/>
            <a:r>
              <a:rPr lang="en-GB" sz="1700" dirty="0"/>
              <a:t>Draw vectors between source and surface, and viewpoint and surface</a:t>
            </a:r>
          </a:p>
          <a:p>
            <a:pPr lvl="1"/>
            <a:endParaRPr lang="en-GB" sz="1700" dirty="0"/>
          </a:p>
          <a:p>
            <a:r>
              <a:rPr lang="en-GB" sz="2100" dirty="0"/>
              <a:t>Lighting on a surface is brightest where you see reflection of source in surface</a:t>
            </a:r>
          </a:p>
          <a:p>
            <a:pPr lvl="1"/>
            <a:r>
              <a:rPr lang="en-GB" sz="1700" dirty="0"/>
              <a:t>Look at a light bulb via a mirror, the mirror surface is bright in the location where you see the lightbulb</a:t>
            </a:r>
          </a:p>
          <a:p>
            <a:pPr lvl="1"/>
            <a:r>
              <a:rPr lang="en-GB" sz="1700" dirty="0"/>
              <a:t>This depends on relative orientation of you, lightbulb, mirror, and mirror surface angle</a:t>
            </a:r>
          </a:p>
          <a:p>
            <a:pPr lvl="1"/>
            <a:r>
              <a:rPr lang="en-GB" sz="1700" dirty="0"/>
              <a:t>Change mirror angle and bright spot moves, might even disappear.</a:t>
            </a:r>
          </a:p>
          <a:p>
            <a:pPr lvl="1"/>
            <a:r>
              <a:rPr lang="en-GB" sz="1700" dirty="0"/>
              <a:t>Extent of reflection also depends on “shininess” of surface</a:t>
            </a:r>
          </a:p>
          <a:p>
            <a:pPr lvl="1"/>
            <a:endParaRPr lang="en-GB" sz="1700" dirty="0"/>
          </a:p>
          <a:p>
            <a:r>
              <a:rPr lang="en-GB" sz="1900" dirty="0"/>
              <a:t>Reflected light brightness is defined by inner product of vector defining natural reflection angle, and vector from surface to viewpoint, taking into account shininess of surface</a:t>
            </a:r>
            <a:endParaRPr lang="en-GB" sz="1700" dirty="0"/>
          </a:p>
          <a:p>
            <a:endParaRPr lang="en-GB" sz="2100" dirty="0"/>
          </a:p>
          <a:p>
            <a:r>
              <a:rPr lang="en-GB" sz="1900" dirty="0"/>
              <a:t>Specular lighting can bring lighting to life, can also look ridiculous if it dominates</a:t>
            </a:r>
            <a:endParaRPr lang="en-GB" sz="1700" dirty="0"/>
          </a:p>
          <a:p>
            <a:pPr lvl="2"/>
            <a:endParaRPr lang="en-GB" sz="1300" dirty="0"/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B5B4B5-3364-AD45-A4CB-5D49B6CEF507}"/>
              </a:ext>
            </a:extLst>
          </p:cNvPr>
          <p:cNvSpPr txBox="1"/>
          <p:nvPr/>
        </p:nvSpPr>
        <p:spPr>
          <a:xfrm>
            <a:off x="8387900" y="6349549"/>
            <a:ext cx="4469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i="1" dirty="0"/>
              <a:t>Source: OpenGL Red Book for details, image from https://learnopengl.com/Lighting/Basic-Lighting</a:t>
            </a:r>
          </a:p>
          <a:p>
            <a:pPr algn="ctr"/>
            <a:endParaRPr lang="en-GB" sz="1600" i="1" dirty="0"/>
          </a:p>
          <a:p>
            <a:pPr algn="ctr"/>
            <a:endParaRPr lang="en-GB" sz="16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BD853C-69C2-8D5C-5193-48378502F3B7}"/>
              </a:ext>
            </a:extLst>
          </p:cNvPr>
          <p:cNvSpPr txBox="1"/>
          <p:nvPr/>
        </p:nvSpPr>
        <p:spPr>
          <a:xfrm>
            <a:off x="5599683" y="7005628"/>
            <a:ext cx="2928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Full </a:t>
            </a:r>
            <a:r>
              <a:rPr lang="en-GB" dirty="0" err="1"/>
              <a:t>Phong</a:t>
            </a:r>
            <a:r>
              <a:rPr lang="en-GB" dirty="0"/>
              <a:t> Lighting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D75277-B3D1-8A77-6D9B-2FB46B45F3B2}"/>
              </a:ext>
            </a:extLst>
          </p:cNvPr>
          <p:cNvSpPr txBox="1"/>
          <p:nvPr/>
        </p:nvSpPr>
        <p:spPr>
          <a:xfrm>
            <a:off x="9265514" y="5589946"/>
            <a:ext cx="2928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Specular Only – Adds highlight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A660170-C9C8-4604-BAC4-136D2A289985}"/>
              </a:ext>
            </a:extLst>
          </p:cNvPr>
          <p:cNvSpPr/>
          <p:nvPr/>
        </p:nvSpPr>
        <p:spPr>
          <a:xfrm>
            <a:off x="10770877" y="444037"/>
            <a:ext cx="324465" cy="32923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7632F1A-F548-90CF-56EF-FD3D345A355C}"/>
              </a:ext>
            </a:extLst>
          </p:cNvPr>
          <p:cNvGrpSpPr/>
          <p:nvPr/>
        </p:nvGrpSpPr>
        <p:grpSpPr>
          <a:xfrm rot="2509205">
            <a:off x="8320762" y="367812"/>
            <a:ext cx="674390" cy="1132423"/>
            <a:chOff x="8454862" y="308713"/>
            <a:chExt cx="674390" cy="1132423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A008909-848C-DB85-0905-73B600D233B9}"/>
                </a:ext>
              </a:extLst>
            </p:cNvPr>
            <p:cNvCxnSpPr>
              <a:cxnSpLocks/>
            </p:cNvCxnSpPr>
            <p:nvPr/>
          </p:nvCxnSpPr>
          <p:spPr>
            <a:xfrm>
              <a:off x="8454862" y="308713"/>
              <a:ext cx="0" cy="113242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E3033EF-0E8B-AAF2-F291-802D0EACC5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86584" y="874925"/>
              <a:ext cx="642668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DD0ED36-F03F-2821-DA32-0DDAD17BF2A7}"/>
              </a:ext>
            </a:extLst>
          </p:cNvPr>
          <p:cNvCxnSpPr>
            <a:cxnSpLocks/>
          </p:cNvCxnSpPr>
          <p:nvPr/>
        </p:nvCxnSpPr>
        <p:spPr>
          <a:xfrm flipV="1">
            <a:off x="8387900" y="621723"/>
            <a:ext cx="2341702" cy="1346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FB825D4C-6F4C-64D6-9AB0-925B7A33D903}"/>
              </a:ext>
            </a:extLst>
          </p:cNvPr>
          <p:cNvSpPr/>
          <p:nvPr/>
        </p:nvSpPr>
        <p:spPr>
          <a:xfrm rot="7934413">
            <a:off x="7930700" y="654198"/>
            <a:ext cx="914400" cy="914400"/>
          </a:xfrm>
          <a:prstGeom prst="arc">
            <a:avLst>
              <a:gd name="adj1" fmla="val 16200000"/>
              <a:gd name="adj2" fmla="val 18702620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058249A-7AAD-28E8-4360-1E350890DF20}"/>
                  </a:ext>
                </a:extLst>
              </p:cNvPr>
              <p:cNvSpPr txBox="1"/>
              <p:nvPr/>
            </p:nvSpPr>
            <p:spPr>
              <a:xfrm>
                <a:off x="8393725" y="1510009"/>
                <a:ext cx="5025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058249A-7AAD-28E8-4360-1E350890D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3725" y="1510009"/>
                <a:ext cx="50258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2">
            <a:extLst>
              <a:ext uri="{FF2B5EF4-FFF2-40B4-BE49-F238E27FC236}">
                <a16:creationId xmlns:a16="http://schemas.microsoft.com/office/drawing/2014/main" id="{180B9CD6-EFE3-49F0-58C6-719333DF79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331" t="1209" r="27375" b="20475"/>
          <a:stretch/>
        </p:blipFill>
        <p:spPr bwMode="auto">
          <a:xfrm>
            <a:off x="9197665" y="3122462"/>
            <a:ext cx="2717800" cy="246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0054280-EB44-210F-9B89-9DBA6E38D8E0}"/>
              </a:ext>
            </a:extLst>
          </p:cNvPr>
          <p:cNvCxnSpPr>
            <a:cxnSpLocks/>
          </p:cNvCxnSpPr>
          <p:nvPr/>
        </p:nvCxnSpPr>
        <p:spPr>
          <a:xfrm>
            <a:off x="8406665" y="730336"/>
            <a:ext cx="0" cy="1595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EB1519D-646B-EFDC-4DC6-FA722C6BF464}"/>
              </a:ext>
            </a:extLst>
          </p:cNvPr>
          <p:cNvSpPr txBox="1"/>
          <p:nvPr/>
        </p:nvSpPr>
        <p:spPr>
          <a:xfrm>
            <a:off x="6837098" y="1788005"/>
            <a:ext cx="15883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i="1" dirty="0"/>
              <a:t>Natural reflection angle of source from surface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BFE8FF8-45D5-0851-82D4-49BE4C3AEA97}"/>
              </a:ext>
            </a:extLst>
          </p:cNvPr>
          <p:cNvCxnSpPr>
            <a:cxnSpLocks/>
          </p:cNvCxnSpPr>
          <p:nvPr/>
        </p:nvCxnSpPr>
        <p:spPr>
          <a:xfrm>
            <a:off x="8425431" y="756419"/>
            <a:ext cx="717563" cy="14924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540D216-0B57-348E-4D0A-8D2C0A877EB7}"/>
              </a:ext>
            </a:extLst>
          </p:cNvPr>
          <p:cNvSpPr txBox="1"/>
          <p:nvPr/>
        </p:nvSpPr>
        <p:spPr>
          <a:xfrm>
            <a:off x="9682125" y="2238547"/>
            <a:ext cx="15883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i="1" dirty="0"/>
              <a:t>Viewpoint location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 descr="Video camera">
                <a:extLst>
                  <a:ext uri="{FF2B5EF4-FFF2-40B4-BE49-F238E27FC236}">
                    <a16:creationId xmlns:a16="http://schemas.microsoft.com/office/drawing/2014/main" id="{DEA84060-EACC-F869-8D81-413F51F5BAB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4106835" flipH="1">
              <a:off x="9032983" y="2287545"/>
              <a:ext cx="835757" cy="616987"/>
            </p:xfrm>
            <a:graphic>
              <a:graphicData uri="http://schemas.microsoft.com/office/drawing/2017/model3d">
                <am3d:model3d r:embed="rId6">
                  <am3d:spPr>
                    <a:xfrm rot="4106835" flipH="1">
                      <a:off x="0" y="0"/>
                      <a:ext cx="835757" cy="616987"/>
                    </a:xfrm>
                    <a:prstGeom prst="rect">
                      <a:avLst/>
                    </a:prstGeom>
                  </am3d:spPr>
                  <am3d:camera>
                    <am3d:pos x="0" y="0" z="568801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73662" d="1000000"/>
                    <am3d:preTrans dx="0" dy="-87940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504341" ay="3069739" az="120135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9017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 descr="Video camera">
                <a:extLst>
                  <a:ext uri="{FF2B5EF4-FFF2-40B4-BE49-F238E27FC236}">
                    <a16:creationId xmlns:a16="http://schemas.microsoft.com/office/drawing/2014/main" id="{DEA84060-EACC-F869-8D81-413F51F5BA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4106835" flipH="1">
                <a:off x="9032983" y="2287545"/>
                <a:ext cx="835757" cy="616987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C6D4D987-382F-90B5-C6D7-8BE0B4F1E3E4}"/>
              </a:ext>
            </a:extLst>
          </p:cNvPr>
          <p:cNvSpPr txBox="1"/>
          <p:nvPr/>
        </p:nvSpPr>
        <p:spPr>
          <a:xfrm>
            <a:off x="8029118" y="2433339"/>
            <a:ext cx="88087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i="1" dirty="0"/>
              <a:t>Reflection brightest here</a:t>
            </a:r>
          </a:p>
        </p:txBody>
      </p:sp>
    </p:spTree>
    <p:extLst>
      <p:ext uri="{BB962C8B-B14F-4D97-AF65-F5344CB8AC3E}">
        <p14:creationId xmlns:p14="http://schemas.microsoft.com/office/powerpoint/2010/main" val="38933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100" y="0"/>
            <a:ext cx="10350500" cy="1325563"/>
          </a:xfrm>
        </p:spPr>
        <p:txBody>
          <a:bodyPr/>
          <a:lstStyle/>
          <a:p>
            <a:r>
              <a:rPr lang="en-GB" dirty="0"/>
              <a:t>Lighting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B5B4B5-3364-AD45-A4CB-5D49B6CEF507}"/>
              </a:ext>
            </a:extLst>
          </p:cNvPr>
          <p:cNvSpPr txBox="1"/>
          <p:nvPr/>
        </p:nvSpPr>
        <p:spPr>
          <a:xfrm>
            <a:off x="8375118" y="6001982"/>
            <a:ext cx="4469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i="1" dirty="0"/>
              <a:t>Source: OpenGL Red Book for details, image from https://learnopengl.com/Lighting/Basic-Lighting</a:t>
            </a:r>
          </a:p>
          <a:p>
            <a:pPr algn="ctr"/>
            <a:endParaRPr lang="en-GB" sz="1600" i="1" dirty="0"/>
          </a:p>
          <a:p>
            <a:pPr algn="ctr"/>
            <a:endParaRPr lang="en-GB" sz="16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BD853C-69C2-8D5C-5193-48378502F3B7}"/>
              </a:ext>
            </a:extLst>
          </p:cNvPr>
          <p:cNvSpPr txBox="1"/>
          <p:nvPr/>
        </p:nvSpPr>
        <p:spPr>
          <a:xfrm>
            <a:off x="5599683" y="7005628"/>
            <a:ext cx="2928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Full </a:t>
            </a:r>
            <a:r>
              <a:rPr lang="en-GB" dirty="0" err="1"/>
              <a:t>Phong</a:t>
            </a:r>
            <a:r>
              <a:rPr lang="en-GB" dirty="0"/>
              <a:t> Lighting</a:t>
            </a:r>
          </a:p>
        </p:txBody>
      </p:sp>
      <p:pic>
        <p:nvPicPr>
          <p:cNvPr id="40" name="Picture 2">
            <a:extLst>
              <a:ext uri="{FF2B5EF4-FFF2-40B4-BE49-F238E27FC236}">
                <a16:creationId xmlns:a16="http://schemas.microsoft.com/office/drawing/2014/main" id="{180B9CD6-EFE3-49F0-58C6-719333DF79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95" t="1209" r="109" b="-42"/>
          <a:stretch/>
        </p:blipFill>
        <p:spPr bwMode="auto">
          <a:xfrm>
            <a:off x="-1" y="1246978"/>
            <a:ext cx="12114521" cy="321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412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Augmented Reality</a:t>
            </a:r>
          </a:p>
        </p:txBody>
      </p:sp>
    </p:spTree>
    <p:extLst>
      <p:ext uri="{BB962C8B-B14F-4D97-AF65-F5344CB8AC3E}">
        <p14:creationId xmlns:p14="http://schemas.microsoft.com/office/powerpoint/2010/main" val="42564730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FD31F-73F6-BFEF-84BA-D9E0B254B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GB" dirty="0"/>
              <a:t>What is it?</a:t>
            </a:r>
          </a:p>
        </p:txBody>
      </p:sp>
      <p:pic>
        <p:nvPicPr>
          <p:cNvPr id="4" name="Picture 2" descr="Image result for augmented reality">
            <a:extLst>
              <a:ext uri="{FF2B5EF4-FFF2-40B4-BE49-F238E27FC236}">
                <a16:creationId xmlns:a16="http://schemas.microsoft.com/office/drawing/2014/main" id="{A938B013-82B7-B7EE-3EFC-04C403FC4B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1" t="1509" r="16349" b="5632"/>
          <a:stretch/>
        </p:blipFill>
        <p:spPr bwMode="auto">
          <a:xfrm>
            <a:off x="6096000" y="871536"/>
            <a:ext cx="5990374" cy="463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C451A4-BAAC-6C2B-243E-2BC7C8474468}"/>
              </a:ext>
            </a:extLst>
          </p:cNvPr>
          <p:cNvSpPr/>
          <p:nvPr/>
        </p:nvSpPr>
        <p:spPr>
          <a:xfrm>
            <a:off x="105626" y="1119035"/>
            <a:ext cx="5837974" cy="4634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Augmented reality: computer generated effects overlaid onto live video streams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Artificial effects are oriented and scaled so that they appear to be part of real word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Can be deployed on mobile devices or using mixed reality glasses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Technical requirement: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World transform matrix must be able to align virtual and real world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1600" dirty="0"/>
              <a:t>References in real world used to compute appropriate transform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Projection matrix must match camera properties (e.g. lens field of view)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6109394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70E7-4678-8CA6-5567-098DB9E2A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GB" dirty="0">
                <a:latin typeface="+mn-lt"/>
              </a:rPr>
              <a:t>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F538DD-F3EE-B40D-B4B0-D94EAA020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377" y="686462"/>
            <a:ext cx="2511330" cy="236891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AD6F657-8476-99C5-CE23-34D357677ABB}"/>
              </a:ext>
            </a:extLst>
          </p:cNvPr>
          <p:cNvGrpSpPr/>
          <p:nvPr/>
        </p:nvGrpSpPr>
        <p:grpSpPr>
          <a:xfrm>
            <a:off x="5312147" y="1438178"/>
            <a:ext cx="1554974" cy="1453779"/>
            <a:chOff x="117748" y="957268"/>
            <a:chExt cx="2012610" cy="180116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9069E5-BEA6-0B07-5B24-3C0C1F6D7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394" t="17216" r="36380" b="2047"/>
            <a:stretch/>
          </p:blipFill>
          <p:spPr>
            <a:xfrm>
              <a:off x="416497" y="1220131"/>
              <a:ext cx="1396311" cy="1402687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02B8DC5-5D6D-BE6C-397B-577F9E8CD93B}"/>
                </a:ext>
              </a:extLst>
            </p:cNvPr>
            <p:cNvCxnSpPr/>
            <p:nvPr/>
          </p:nvCxnSpPr>
          <p:spPr>
            <a:xfrm flipV="1">
              <a:off x="117748" y="1908697"/>
              <a:ext cx="2012610" cy="12777"/>
            </a:xfrm>
            <a:prstGeom prst="straightConnector1">
              <a:avLst/>
            </a:prstGeom>
            <a:ln w="28575">
              <a:solidFill>
                <a:srgbClr val="FF0000">
                  <a:alpha val="43922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33B95C5-977F-5E78-33BA-D887F377EB90}"/>
                </a:ext>
              </a:extLst>
            </p:cNvPr>
            <p:cNvCxnSpPr/>
            <p:nvPr/>
          </p:nvCxnSpPr>
          <p:spPr>
            <a:xfrm flipV="1">
              <a:off x="1102221" y="957268"/>
              <a:ext cx="1" cy="1801164"/>
            </a:xfrm>
            <a:prstGeom prst="straightConnector1">
              <a:avLst/>
            </a:prstGeom>
            <a:ln w="28575">
              <a:solidFill>
                <a:srgbClr val="00B0F0">
                  <a:alpha val="43922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ound Diagonal Corner Rectangle 12">
            <a:extLst>
              <a:ext uri="{FF2B5EF4-FFF2-40B4-BE49-F238E27FC236}">
                <a16:creationId xmlns:a16="http://schemas.microsoft.com/office/drawing/2014/main" id="{3C9F1F87-9865-C204-6A06-38E237900ABA}"/>
              </a:ext>
            </a:extLst>
          </p:cNvPr>
          <p:cNvSpPr/>
          <p:nvPr/>
        </p:nvSpPr>
        <p:spPr>
          <a:xfrm>
            <a:off x="2293775" y="1822551"/>
            <a:ext cx="1410511" cy="1329481"/>
          </a:xfrm>
          <a:prstGeom prst="round2DiagRect">
            <a:avLst/>
          </a:prstGeom>
          <a:gradFill flip="none" rotWithShape="1">
            <a:gsLst>
              <a:gs pos="70000">
                <a:srgbClr val="00487E">
                  <a:lumMod val="85000"/>
                  <a:lumOff val="15000"/>
                </a:srgbClr>
              </a:gs>
              <a:gs pos="17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AR Code </a:t>
            </a:r>
          </a:p>
          <a:p>
            <a:pPr algn="ctr"/>
            <a:r>
              <a:rPr lang="en-GB" sz="2400" b="1" dirty="0"/>
              <a:t>Library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6F38EC-3595-125A-E3AA-FC0217961458}"/>
              </a:ext>
            </a:extLst>
          </p:cNvPr>
          <p:cNvGrpSpPr/>
          <p:nvPr/>
        </p:nvGrpSpPr>
        <p:grpSpPr>
          <a:xfrm>
            <a:off x="6149958" y="770515"/>
            <a:ext cx="545090" cy="268070"/>
            <a:chOff x="2819400" y="3972081"/>
            <a:chExt cx="721519" cy="31035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EB798B0-D425-07FA-361F-C392396E2EBC}"/>
                </a:ext>
              </a:extLst>
            </p:cNvPr>
            <p:cNvSpPr/>
            <p:nvPr/>
          </p:nvSpPr>
          <p:spPr>
            <a:xfrm>
              <a:off x="2819400" y="3972081"/>
              <a:ext cx="555282" cy="310359"/>
            </a:xfrm>
            <a:prstGeom prst="rect">
              <a:avLst/>
            </a:prstGeom>
            <a:gradFill flip="none" rotWithShape="1">
              <a:gsLst>
                <a:gs pos="70000">
                  <a:srgbClr val="00487E">
                    <a:lumMod val="85000"/>
                    <a:lumOff val="15000"/>
                  </a:srgbClr>
                </a:gs>
                <a:gs pos="1700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A89B6F-2BA8-5EDB-30D7-8321308D946D}"/>
                </a:ext>
              </a:extLst>
            </p:cNvPr>
            <p:cNvCxnSpPr/>
            <p:nvPr/>
          </p:nvCxnSpPr>
          <p:spPr>
            <a:xfrm flipV="1">
              <a:off x="3377063" y="3972081"/>
              <a:ext cx="163856" cy="15518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09D9ADD-714B-2207-BAC3-8DA022BFBDBE}"/>
                </a:ext>
              </a:extLst>
            </p:cNvPr>
            <p:cNvCxnSpPr>
              <a:stCxn id="11" idx="3"/>
            </p:cNvCxnSpPr>
            <p:nvPr/>
          </p:nvCxnSpPr>
          <p:spPr>
            <a:xfrm>
              <a:off x="3374682" y="4127261"/>
              <a:ext cx="166237" cy="155179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Bent-Up Arrow 23">
            <a:extLst>
              <a:ext uri="{FF2B5EF4-FFF2-40B4-BE49-F238E27FC236}">
                <a16:creationId xmlns:a16="http://schemas.microsoft.com/office/drawing/2014/main" id="{B969211A-1710-1B18-9CC2-4154B98F96C2}"/>
              </a:ext>
            </a:extLst>
          </p:cNvPr>
          <p:cNvSpPr/>
          <p:nvPr/>
        </p:nvSpPr>
        <p:spPr>
          <a:xfrm rot="10800000">
            <a:off x="2910646" y="1258741"/>
            <a:ext cx="5229404" cy="511609"/>
          </a:xfrm>
          <a:prstGeom prst="bentUpArrow">
            <a:avLst/>
          </a:prstGeom>
          <a:gradFill flip="none" rotWithShape="1">
            <a:gsLst>
              <a:gs pos="70000">
                <a:srgbClr val="00487E">
                  <a:lumMod val="85000"/>
                  <a:lumOff val="15000"/>
                </a:srgbClr>
              </a:gs>
              <a:gs pos="17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5E263-5D8D-C789-B382-0F6E14CB9D94}"/>
              </a:ext>
            </a:extLst>
          </p:cNvPr>
          <p:cNvSpPr txBox="1"/>
          <p:nvPr/>
        </p:nvSpPr>
        <p:spPr>
          <a:xfrm>
            <a:off x="4497068" y="700146"/>
            <a:ext cx="1652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Video feed</a:t>
            </a:r>
          </a:p>
        </p:txBody>
      </p:sp>
      <p:sp>
        <p:nvSpPr>
          <p:cNvPr id="16" name="Left Arrow 25">
            <a:extLst>
              <a:ext uri="{FF2B5EF4-FFF2-40B4-BE49-F238E27FC236}">
                <a16:creationId xmlns:a16="http://schemas.microsoft.com/office/drawing/2014/main" id="{E1A520DD-2FC6-BBA1-3A7D-95C5E2F34F7D}"/>
              </a:ext>
            </a:extLst>
          </p:cNvPr>
          <p:cNvSpPr/>
          <p:nvPr/>
        </p:nvSpPr>
        <p:spPr>
          <a:xfrm>
            <a:off x="3774819" y="2134552"/>
            <a:ext cx="1466795" cy="340468"/>
          </a:xfrm>
          <a:prstGeom prst="leftArrow">
            <a:avLst/>
          </a:prstGeom>
          <a:gradFill flip="none" rotWithShape="1">
            <a:gsLst>
              <a:gs pos="70000">
                <a:srgbClr val="00487E">
                  <a:lumMod val="85000"/>
                  <a:lumOff val="15000"/>
                </a:srgbClr>
              </a:gs>
              <a:gs pos="17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B2B77F-5250-B472-F020-C819E7DCB49E}"/>
              </a:ext>
            </a:extLst>
          </p:cNvPr>
          <p:cNvSpPr txBox="1"/>
          <p:nvPr/>
        </p:nvSpPr>
        <p:spPr>
          <a:xfrm>
            <a:off x="3692273" y="2784855"/>
            <a:ext cx="4343245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Trained to recognise marker patterns in video feed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Marker defines origin and orientation of “model” coordinate system in “real world”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Library determines required rotations and translation to align model and real-world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Produces transform and projection matrices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AR libraries include AR Toolkit – Open Source library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sp>
        <p:nvSpPr>
          <p:cNvPr id="18" name="Bent-Up Arrow 27">
            <a:extLst>
              <a:ext uri="{FF2B5EF4-FFF2-40B4-BE49-F238E27FC236}">
                <a16:creationId xmlns:a16="http://schemas.microsoft.com/office/drawing/2014/main" id="{F0E78920-5031-61CD-3A6D-77B52E766D27}"/>
              </a:ext>
            </a:extLst>
          </p:cNvPr>
          <p:cNvSpPr/>
          <p:nvPr/>
        </p:nvSpPr>
        <p:spPr>
          <a:xfrm rot="5400000">
            <a:off x="3893589" y="2278087"/>
            <a:ext cx="3263518" cy="5229404"/>
          </a:xfrm>
          <a:prstGeom prst="bentUpArrow">
            <a:avLst>
              <a:gd name="adj1" fmla="val 4474"/>
              <a:gd name="adj2" fmla="val 5896"/>
              <a:gd name="adj3" fmla="val 10035"/>
            </a:avLst>
          </a:prstGeom>
          <a:gradFill flip="none" rotWithShape="1">
            <a:gsLst>
              <a:gs pos="70000">
                <a:srgbClr val="00487E">
                  <a:lumMod val="85000"/>
                  <a:lumOff val="15000"/>
                </a:srgbClr>
              </a:gs>
              <a:gs pos="17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28A6326-1FAD-6C84-9742-0B2463114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2377" y="5678129"/>
            <a:ext cx="1264074" cy="92427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B458197-CDFF-4796-1A0A-A3773C48AF0B}"/>
              </a:ext>
            </a:extLst>
          </p:cNvPr>
          <p:cNvGrpSpPr/>
          <p:nvPr/>
        </p:nvGrpSpPr>
        <p:grpSpPr>
          <a:xfrm>
            <a:off x="2009272" y="3214907"/>
            <a:ext cx="901374" cy="692497"/>
            <a:chOff x="2083477" y="4171130"/>
            <a:chExt cx="1307535" cy="69249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B28564E-52E4-2618-5631-E75A2E416B36}"/>
                </a:ext>
              </a:extLst>
            </p:cNvPr>
            <p:cNvSpPr/>
            <p:nvPr/>
          </p:nvSpPr>
          <p:spPr>
            <a:xfrm>
              <a:off x="2101992" y="4309629"/>
              <a:ext cx="127050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000" i="1" dirty="0">
                  <a:solidFill>
                    <a:srgbClr val="7030A0"/>
                  </a:solidFill>
                </a:rPr>
                <a:t>World Transform Matrix </a:t>
              </a:r>
              <a:endParaRPr lang="en-GB" sz="1000" dirty="0">
                <a:solidFill>
                  <a:srgbClr val="7030A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59232E4-FB4F-5D39-F447-BE3A4A0CCBFD}"/>
                    </a:ext>
                  </a:extLst>
                </p:cNvPr>
                <p:cNvSpPr txBox="1"/>
                <p:nvPr/>
              </p:nvSpPr>
              <p:spPr>
                <a:xfrm>
                  <a:off x="2083477" y="4171130"/>
                  <a:ext cx="1307535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44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</m:e>
                        </m:d>
                      </m:oMath>
                    </m:oMathPara>
                  </a14:m>
                  <a:endParaRPr lang="en-GB" sz="4400" dirty="0" err="1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3477" y="4171130"/>
                  <a:ext cx="1307535" cy="67710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190F8EB-6543-5D00-A201-52DE2238C3C7}"/>
              </a:ext>
            </a:extLst>
          </p:cNvPr>
          <p:cNvGrpSpPr/>
          <p:nvPr/>
        </p:nvGrpSpPr>
        <p:grpSpPr>
          <a:xfrm>
            <a:off x="7954566" y="4847062"/>
            <a:ext cx="1052339" cy="677108"/>
            <a:chOff x="1949029" y="4117487"/>
            <a:chExt cx="1630521" cy="67710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8689D35-D446-C07F-6EF9-0BE129BE594D}"/>
                </a:ext>
              </a:extLst>
            </p:cNvPr>
            <p:cNvSpPr/>
            <p:nvPr/>
          </p:nvSpPr>
          <p:spPr>
            <a:xfrm>
              <a:off x="2101993" y="4309629"/>
              <a:ext cx="127050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000" i="1" dirty="0">
                  <a:solidFill>
                    <a:srgbClr val="00766E"/>
                  </a:solidFill>
                </a:rPr>
                <a:t>Projection Matrix</a:t>
              </a:r>
              <a:endParaRPr lang="en-GB" sz="1000" dirty="0">
                <a:solidFill>
                  <a:srgbClr val="00766E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8DE0AA2-5E72-2DD3-903A-B44B263DCC18}"/>
                    </a:ext>
                  </a:extLst>
                </p:cNvPr>
                <p:cNvSpPr txBox="1"/>
                <p:nvPr/>
              </p:nvSpPr>
              <p:spPr>
                <a:xfrm>
                  <a:off x="1949029" y="4117487"/>
                  <a:ext cx="1630521" cy="6771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4400" i="1" smtClean="0">
                                <a:solidFill>
                                  <a:srgbClr val="0076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b="0" i="1" smtClean="0">
                                <a:solidFill>
                                  <a:srgbClr val="00766E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</m:e>
                        </m:d>
                      </m:oMath>
                    </m:oMathPara>
                  </a14:m>
                  <a:endParaRPr lang="en-GB" sz="4400" dirty="0" err="1">
                    <a:solidFill>
                      <a:srgbClr val="00766E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9029" y="4117487"/>
                  <a:ext cx="1630521" cy="67710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B28F679-F9FA-4838-95A8-E470DFF1051A}"/>
              </a:ext>
            </a:extLst>
          </p:cNvPr>
          <p:cNvGrpSpPr/>
          <p:nvPr/>
        </p:nvGrpSpPr>
        <p:grpSpPr>
          <a:xfrm>
            <a:off x="6600463" y="4936675"/>
            <a:ext cx="987479" cy="1067890"/>
            <a:chOff x="7453386" y="4544367"/>
            <a:chExt cx="1227304" cy="1214459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8E7C2CD-D815-7A21-56AB-97C7836C222D}"/>
                </a:ext>
              </a:extLst>
            </p:cNvPr>
            <p:cNvCxnSpPr/>
            <p:nvPr/>
          </p:nvCxnSpPr>
          <p:spPr>
            <a:xfrm flipV="1">
              <a:off x="7488802" y="5678413"/>
              <a:ext cx="1013848" cy="15728"/>
            </a:xfrm>
            <a:prstGeom prst="straightConnector1">
              <a:avLst/>
            </a:prstGeom>
            <a:ln w="12700">
              <a:solidFill>
                <a:srgbClr val="FF0000">
                  <a:alpha val="43922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7D06036-BDD7-F963-FE35-F82595A7980C}"/>
                </a:ext>
              </a:extLst>
            </p:cNvPr>
            <p:cNvCxnSpPr/>
            <p:nvPr/>
          </p:nvCxnSpPr>
          <p:spPr>
            <a:xfrm flipH="1" flipV="1">
              <a:off x="7477794" y="4695888"/>
              <a:ext cx="11008" cy="994104"/>
            </a:xfrm>
            <a:prstGeom prst="straightConnector1">
              <a:avLst/>
            </a:prstGeom>
            <a:ln w="12700">
              <a:solidFill>
                <a:srgbClr val="00B0F0">
                  <a:alpha val="43922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9305436-2B36-BB77-2772-3949734F9537}"/>
                </a:ext>
              </a:extLst>
            </p:cNvPr>
            <p:cNvCxnSpPr/>
            <p:nvPr/>
          </p:nvCxnSpPr>
          <p:spPr>
            <a:xfrm flipV="1">
              <a:off x="7488802" y="4848969"/>
              <a:ext cx="880542" cy="841023"/>
            </a:xfrm>
            <a:prstGeom prst="straightConnector1">
              <a:avLst/>
            </a:prstGeom>
            <a:ln w="12700">
              <a:solidFill>
                <a:srgbClr val="000000">
                  <a:alpha val="43922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9E30270-37BE-E294-1FC0-D7C8806BDF9B}"/>
                </a:ext>
              </a:extLst>
            </p:cNvPr>
            <p:cNvGrpSpPr/>
            <p:nvPr/>
          </p:nvGrpSpPr>
          <p:grpSpPr>
            <a:xfrm>
              <a:off x="7593359" y="4887514"/>
              <a:ext cx="748689" cy="736116"/>
              <a:chOff x="3662855" y="2144109"/>
              <a:chExt cx="1382111" cy="1429408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A1187E38-1040-C776-656B-57493C8D9AAB}"/>
                  </a:ext>
                </a:extLst>
              </p:cNvPr>
              <p:cNvGrpSpPr/>
              <p:nvPr/>
            </p:nvGrpSpPr>
            <p:grpSpPr>
              <a:xfrm>
                <a:off x="3668110" y="2858813"/>
                <a:ext cx="1376856" cy="714704"/>
                <a:chOff x="4035972" y="1597572"/>
                <a:chExt cx="1376856" cy="714704"/>
              </a:xfrm>
            </p:grpSpPr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9A1757A5-2A55-E41B-A46B-BBA1827DEF65}"/>
                    </a:ext>
                  </a:extLst>
                </p:cNvPr>
                <p:cNvCxnSpPr/>
                <p:nvPr/>
              </p:nvCxnSpPr>
              <p:spPr>
                <a:xfrm>
                  <a:off x="4035972" y="1954924"/>
                  <a:ext cx="651642" cy="357352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C251CD1B-D6A8-1038-102B-6DD7B7AA8659}"/>
                    </a:ext>
                  </a:extLst>
                </p:cNvPr>
                <p:cNvCxnSpPr/>
                <p:nvPr/>
              </p:nvCxnSpPr>
              <p:spPr>
                <a:xfrm flipV="1">
                  <a:off x="4687614" y="1954924"/>
                  <a:ext cx="725214" cy="357352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F233464E-6E47-BEDB-8C59-EE92AD5D6ED0}"/>
                    </a:ext>
                  </a:extLst>
                </p:cNvPr>
                <p:cNvCxnSpPr/>
                <p:nvPr/>
              </p:nvCxnSpPr>
              <p:spPr>
                <a:xfrm flipV="1">
                  <a:off x="4035972" y="1597572"/>
                  <a:ext cx="725214" cy="357352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8973D635-9400-F7D6-1EB5-ACB8799D8076}"/>
                    </a:ext>
                  </a:extLst>
                </p:cNvPr>
                <p:cNvCxnSpPr/>
                <p:nvPr/>
              </p:nvCxnSpPr>
              <p:spPr>
                <a:xfrm>
                  <a:off x="4755931" y="1597572"/>
                  <a:ext cx="651642" cy="357352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8BFCF59-4A44-D4E2-8E38-CF1E5C7FA855}"/>
                  </a:ext>
                </a:extLst>
              </p:cNvPr>
              <p:cNvCxnSpPr/>
              <p:nvPr/>
            </p:nvCxnSpPr>
            <p:spPr>
              <a:xfrm flipV="1">
                <a:off x="4319752" y="2858813"/>
                <a:ext cx="0" cy="714704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2C4EFB04-CC4B-FCBB-3E21-3AD691112965}"/>
                  </a:ext>
                </a:extLst>
              </p:cNvPr>
              <p:cNvGrpSpPr/>
              <p:nvPr/>
            </p:nvGrpSpPr>
            <p:grpSpPr>
              <a:xfrm>
                <a:off x="3662855" y="2144109"/>
                <a:ext cx="1376856" cy="714704"/>
                <a:chOff x="4035972" y="1597572"/>
                <a:chExt cx="1376856" cy="714704"/>
              </a:xfrm>
            </p:grpSpPr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C3BFE48F-88D1-1525-7F67-9830A0430667}"/>
                    </a:ext>
                  </a:extLst>
                </p:cNvPr>
                <p:cNvCxnSpPr/>
                <p:nvPr/>
              </p:nvCxnSpPr>
              <p:spPr>
                <a:xfrm>
                  <a:off x="4035972" y="1954924"/>
                  <a:ext cx="651642" cy="357352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5CE32D77-5255-9BBC-53EC-11D5C2DA0C8F}"/>
                    </a:ext>
                  </a:extLst>
                </p:cNvPr>
                <p:cNvCxnSpPr/>
                <p:nvPr/>
              </p:nvCxnSpPr>
              <p:spPr>
                <a:xfrm flipV="1">
                  <a:off x="4687614" y="1954924"/>
                  <a:ext cx="725214" cy="357352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74E2849A-F27A-C118-CC70-8F7BDF7B4BB3}"/>
                    </a:ext>
                  </a:extLst>
                </p:cNvPr>
                <p:cNvCxnSpPr/>
                <p:nvPr/>
              </p:nvCxnSpPr>
              <p:spPr>
                <a:xfrm flipV="1">
                  <a:off x="4035972" y="1597572"/>
                  <a:ext cx="725214" cy="357352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2F39C41-CA09-E60B-0307-D80BB2533F05}"/>
                    </a:ext>
                  </a:extLst>
                </p:cNvPr>
                <p:cNvCxnSpPr/>
                <p:nvPr/>
              </p:nvCxnSpPr>
              <p:spPr>
                <a:xfrm>
                  <a:off x="4755931" y="1597572"/>
                  <a:ext cx="651642" cy="357352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11247E1-A688-8265-3D4B-5B23FEC7E9CE}"/>
                  </a:ext>
                </a:extLst>
              </p:cNvPr>
              <p:cNvCxnSpPr/>
              <p:nvPr/>
            </p:nvCxnSpPr>
            <p:spPr>
              <a:xfrm flipV="1">
                <a:off x="5044966" y="2517226"/>
                <a:ext cx="0" cy="714704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4AAD03A-C061-35CD-40DF-B67A5EA79D8C}"/>
                  </a:ext>
                </a:extLst>
              </p:cNvPr>
              <p:cNvCxnSpPr/>
              <p:nvPr/>
            </p:nvCxnSpPr>
            <p:spPr>
              <a:xfrm flipV="1">
                <a:off x="3668110" y="2501461"/>
                <a:ext cx="0" cy="714704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505DFF32-72FB-B317-823D-CF7E80F352AA}"/>
                  </a:ext>
                </a:extLst>
              </p:cNvPr>
              <p:cNvCxnSpPr/>
              <p:nvPr/>
            </p:nvCxnSpPr>
            <p:spPr>
              <a:xfrm flipV="1">
                <a:off x="4382814" y="2159874"/>
                <a:ext cx="0" cy="714704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8E8C84E-4685-75C8-1ECE-8E1AF1776A7E}"/>
                </a:ext>
              </a:extLst>
            </p:cNvPr>
            <p:cNvSpPr txBox="1"/>
            <p:nvPr/>
          </p:nvSpPr>
          <p:spPr>
            <a:xfrm>
              <a:off x="8513658" y="5461310"/>
              <a:ext cx="139276" cy="297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>
                  <a:solidFill>
                    <a:schemeClr val="accent5">
                      <a:lumMod val="75000"/>
                    </a:schemeClr>
                  </a:solidFill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6EB4579-5CF9-6256-BD71-69A7E02A4F74}"/>
                </a:ext>
              </a:extLst>
            </p:cNvPr>
            <p:cNvSpPr txBox="1"/>
            <p:nvPr/>
          </p:nvSpPr>
          <p:spPr>
            <a:xfrm>
              <a:off x="7453386" y="4544367"/>
              <a:ext cx="239825" cy="297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>
                  <a:solidFill>
                    <a:schemeClr val="bg2">
                      <a:lumMod val="75000"/>
                    </a:schemeClr>
                  </a:solidFill>
                </a:rPr>
                <a:t>y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EA7C083-3098-FB27-48DF-BC53D96A503F}"/>
                </a:ext>
              </a:extLst>
            </p:cNvPr>
            <p:cNvSpPr txBox="1"/>
            <p:nvPr/>
          </p:nvSpPr>
          <p:spPr>
            <a:xfrm>
              <a:off x="8440865" y="4775409"/>
              <a:ext cx="239825" cy="297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z</a:t>
              </a:r>
            </a:p>
          </p:txBody>
        </p:sp>
      </p:grpSp>
      <p:sp>
        <p:nvSpPr>
          <p:cNvPr id="48" name="Right Arrow 76">
            <a:extLst>
              <a:ext uri="{FF2B5EF4-FFF2-40B4-BE49-F238E27FC236}">
                <a16:creationId xmlns:a16="http://schemas.microsoft.com/office/drawing/2014/main" id="{8AF0DC7E-1547-8C89-79FE-B13FD4D7DCFB}"/>
              </a:ext>
            </a:extLst>
          </p:cNvPr>
          <p:cNvSpPr/>
          <p:nvPr/>
        </p:nvSpPr>
        <p:spPr>
          <a:xfrm rot="872571">
            <a:off x="7479449" y="5682368"/>
            <a:ext cx="937221" cy="280128"/>
          </a:xfrm>
          <a:prstGeom prst="rightArrow">
            <a:avLst/>
          </a:prstGeom>
          <a:gradFill flip="none" rotWithShape="1">
            <a:gsLst>
              <a:gs pos="70000">
                <a:srgbClr val="00487E">
                  <a:lumMod val="85000"/>
                  <a:lumOff val="15000"/>
                </a:srgbClr>
              </a:gs>
              <a:gs pos="17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/>
          </a:p>
        </p:txBody>
      </p:sp>
      <p:sp>
        <p:nvSpPr>
          <p:cNvPr id="49" name="Bent-Up Arrow 77">
            <a:extLst>
              <a:ext uri="{FF2B5EF4-FFF2-40B4-BE49-F238E27FC236}">
                <a16:creationId xmlns:a16="http://schemas.microsoft.com/office/drawing/2014/main" id="{C4D177D5-7AD2-66CD-D233-31226944F7F1}"/>
              </a:ext>
            </a:extLst>
          </p:cNvPr>
          <p:cNvSpPr/>
          <p:nvPr/>
        </p:nvSpPr>
        <p:spPr>
          <a:xfrm>
            <a:off x="9486727" y="3180129"/>
            <a:ext cx="1101789" cy="3234079"/>
          </a:xfrm>
          <a:prstGeom prst="bentUpArrow">
            <a:avLst>
              <a:gd name="adj1" fmla="val 13984"/>
              <a:gd name="adj2" fmla="val 18431"/>
              <a:gd name="adj3" fmla="val 19545"/>
            </a:avLst>
          </a:prstGeom>
          <a:gradFill flip="none" rotWithShape="1">
            <a:gsLst>
              <a:gs pos="70000">
                <a:srgbClr val="00487E">
                  <a:lumMod val="85000"/>
                  <a:lumOff val="15000"/>
                </a:srgbClr>
              </a:gs>
              <a:gs pos="17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CDEC0E-BCEF-A02A-645A-F260D3A46FC8}"/>
              </a:ext>
            </a:extLst>
          </p:cNvPr>
          <p:cNvSpPr txBox="1"/>
          <p:nvPr/>
        </p:nvSpPr>
        <p:spPr>
          <a:xfrm>
            <a:off x="8817146" y="3451530"/>
            <a:ext cx="15553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Model rendered as overlay on video feed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ABFAF15-96B6-1EE4-D023-3F7E513168E9}"/>
              </a:ext>
            </a:extLst>
          </p:cNvPr>
          <p:cNvSpPr txBox="1"/>
          <p:nvPr/>
        </p:nvSpPr>
        <p:spPr>
          <a:xfrm>
            <a:off x="226928" y="3961903"/>
            <a:ext cx="23327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Main challenge is tracking rotation of camera relative to real world and constantly updating transform matrix</a:t>
            </a:r>
          </a:p>
        </p:txBody>
      </p:sp>
    </p:spTree>
    <p:extLst>
      <p:ext uri="{BB962C8B-B14F-4D97-AF65-F5344CB8AC3E}">
        <p14:creationId xmlns:p14="http://schemas.microsoft.com/office/powerpoint/2010/main" val="278556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6CE720-DFAB-EC8C-DEF3-B3B23052F47F}"/>
              </a:ext>
            </a:extLst>
          </p:cNvPr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latin typeface="+mj-lt"/>
            </a:endParaRPr>
          </a:p>
        </p:txBody>
      </p:sp>
      <p:pic>
        <p:nvPicPr>
          <p:cNvPr id="5" name="AR3">
            <a:hlinkClick r:id="" action="ppaction://media"/>
            <a:extLst>
              <a:ext uri="{FF2B5EF4-FFF2-40B4-BE49-F238E27FC236}">
                <a16:creationId xmlns:a16="http://schemas.microsoft.com/office/drawing/2014/main" id="{F654D3F8-EC3C-40BF-9B82-E257731D9F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8599" y="357559"/>
            <a:ext cx="11117686" cy="62536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047DF3-3990-945A-428B-C5B06A8283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89" y="2361445"/>
            <a:ext cx="4665759" cy="3868760"/>
          </a:xfrm>
          <a:prstGeom prst="rect">
            <a:avLst/>
          </a:prstGeom>
        </p:spPr>
      </p:pic>
      <p:sp>
        <p:nvSpPr>
          <p:cNvPr id="7" name="Right Arrow 5">
            <a:extLst>
              <a:ext uri="{FF2B5EF4-FFF2-40B4-BE49-F238E27FC236}">
                <a16:creationId xmlns:a16="http://schemas.microsoft.com/office/drawing/2014/main" id="{875AB365-BFAC-DF8F-A7BF-FE51ECCE9E25}"/>
              </a:ext>
            </a:extLst>
          </p:cNvPr>
          <p:cNvSpPr/>
          <p:nvPr/>
        </p:nvSpPr>
        <p:spPr>
          <a:xfrm rot="19224288">
            <a:off x="4250831" y="1746073"/>
            <a:ext cx="1032211" cy="600714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88CFE0-0DE0-0665-5DC1-FBE6752A975D}"/>
              </a:ext>
            </a:extLst>
          </p:cNvPr>
          <p:cNvSpPr/>
          <p:nvPr/>
        </p:nvSpPr>
        <p:spPr>
          <a:xfrm>
            <a:off x="679789" y="2608188"/>
            <a:ext cx="4668655" cy="332873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6651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24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ingle Corner Rectangle 58">
            <a:extLst>
              <a:ext uri="{FF2B5EF4-FFF2-40B4-BE49-F238E27FC236}">
                <a16:creationId xmlns:a16="http://schemas.microsoft.com/office/drawing/2014/main" id="{6FC719A0-F449-3771-C595-0C7FC7DE3FD1}"/>
              </a:ext>
            </a:extLst>
          </p:cNvPr>
          <p:cNvSpPr/>
          <p:nvPr/>
        </p:nvSpPr>
        <p:spPr>
          <a:xfrm>
            <a:off x="1275568" y="2449201"/>
            <a:ext cx="6758866" cy="3848100"/>
          </a:xfrm>
          <a:prstGeom prst="round1Rect">
            <a:avLst/>
          </a:prstGeom>
          <a:gradFill flip="none" rotWithShape="1">
            <a:gsLst>
              <a:gs pos="70000">
                <a:srgbClr val="00487E">
                  <a:lumMod val="85000"/>
                  <a:lumOff val="15000"/>
                  <a:alpha val="12000"/>
                </a:srgbClr>
              </a:gs>
              <a:gs pos="17000">
                <a:schemeClr val="accent1">
                  <a:alpha val="9000"/>
                </a:schemeClr>
              </a:gs>
              <a:gs pos="100000">
                <a:schemeClr val="accent1">
                  <a:lumMod val="75000"/>
                  <a:alpha val="18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3B491E-A066-A7F8-79E3-DB494DC63C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1" t="2385" r="8970" b="6378"/>
          <a:stretch/>
        </p:blipFill>
        <p:spPr>
          <a:xfrm rot="16200000">
            <a:off x="8489806" y="3616406"/>
            <a:ext cx="1431016" cy="21465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5E9E96-EB88-9C84-B187-92986F90EE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40" t="12056" r="5558" b="24601"/>
          <a:stretch/>
        </p:blipFill>
        <p:spPr>
          <a:xfrm>
            <a:off x="5904440" y="3019912"/>
            <a:ext cx="1706095" cy="835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ADFA20-9F3F-5D7A-4E60-4AA819BBF4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490" b="3799"/>
          <a:stretch/>
        </p:blipFill>
        <p:spPr>
          <a:xfrm>
            <a:off x="2197812" y="439888"/>
            <a:ext cx="2626975" cy="1422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BC25B3-FDE3-FE7C-0D96-083CED9097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240" t="6208" r="27409" b="36424"/>
          <a:stretch/>
        </p:blipFill>
        <p:spPr>
          <a:xfrm>
            <a:off x="5454233" y="632238"/>
            <a:ext cx="1795463" cy="1037747"/>
          </a:xfrm>
          <a:prstGeom prst="rect">
            <a:avLst/>
          </a:prstGeom>
        </p:spPr>
      </p:pic>
      <p:sp>
        <p:nvSpPr>
          <p:cNvPr id="9" name="Left Arrow 4">
            <a:extLst>
              <a:ext uri="{FF2B5EF4-FFF2-40B4-BE49-F238E27FC236}">
                <a16:creationId xmlns:a16="http://schemas.microsoft.com/office/drawing/2014/main" id="{F460DAAB-46FB-52CB-34A4-77C9C01C70F5}"/>
              </a:ext>
            </a:extLst>
          </p:cNvPr>
          <p:cNvSpPr/>
          <p:nvPr/>
        </p:nvSpPr>
        <p:spPr>
          <a:xfrm rot="10800000">
            <a:off x="4966077" y="936798"/>
            <a:ext cx="346866" cy="428625"/>
          </a:xfrm>
          <a:prstGeom prst="leftArrow">
            <a:avLst/>
          </a:prstGeom>
          <a:gradFill flip="none" rotWithShape="1">
            <a:gsLst>
              <a:gs pos="70000">
                <a:srgbClr val="00487E">
                  <a:lumMod val="85000"/>
                  <a:lumOff val="15000"/>
                </a:srgbClr>
              </a:gs>
              <a:gs pos="17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latin typeface="+mj-lt"/>
            </a:endParaRPr>
          </a:p>
        </p:txBody>
      </p:sp>
      <p:sp>
        <p:nvSpPr>
          <p:cNvPr id="10" name="Left Arrow 5">
            <a:extLst>
              <a:ext uri="{FF2B5EF4-FFF2-40B4-BE49-F238E27FC236}">
                <a16:creationId xmlns:a16="http://schemas.microsoft.com/office/drawing/2014/main" id="{8610A547-B5BE-625A-2B3C-DB95EF8D7BEE}"/>
              </a:ext>
            </a:extLst>
          </p:cNvPr>
          <p:cNvSpPr/>
          <p:nvPr/>
        </p:nvSpPr>
        <p:spPr>
          <a:xfrm rot="10800000">
            <a:off x="7416383" y="936798"/>
            <a:ext cx="346866" cy="428625"/>
          </a:xfrm>
          <a:prstGeom prst="leftArrow">
            <a:avLst/>
          </a:prstGeom>
          <a:gradFill flip="none" rotWithShape="1">
            <a:gsLst>
              <a:gs pos="70000">
                <a:srgbClr val="00487E">
                  <a:lumMod val="85000"/>
                  <a:lumOff val="15000"/>
                </a:srgbClr>
              </a:gs>
              <a:gs pos="17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FCD732-4B27-865A-A4C4-022267F25813}"/>
                  </a:ext>
                </a:extLst>
              </p:cNvPr>
              <p:cNvSpPr txBox="1"/>
              <p:nvPr/>
            </p:nvSpPr>
            <p:spPr>
              <a:xfrm>
                <a:off x="7879142" y="1349454"/>
                <a:ext cx="227914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acc>
                        <m:accPr>
                          <m:chr m:val="̇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GB" sz="2000" dirty="0" err="1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FCD732-4B27-865A-A4C4-022267F25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9142" y="1349454"/>
                <a:ext cx="2279149" cy="307777"/>
              </a:xfrm>
              <a:prstGeom prst="rect">
                <a:avLst/>
              </a:prstGeom>
              <a:blipFill>
                <a:blip r:embed="rId6"/>
                <a:stretch>
                  <a:fillRect t="-1961" r="-804" b="-5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61F30EB9-4DD1-C9D8-A42C-B794737D832A}"/>
              </a:ext>
            </a:extLst>
          </p:cNvPr>
          <p:cNvGrpSpPr/>
          <p:nvPr/>
        </p:nvGrpSpPr>
        <p:grpSpPr>
          <a:xfrm>
            <a:off x="8592892" y="598408"/>
            <a:ext cx="748689" cy="736116"/>
            <a:chOff x="3662855" y="2144109"/>
            <a:chExt cx="1382111" cy="142940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03EF1AE-5C3A-C0B6-47BE-2B4C6A1E8E91}"/>
                </a:ext>
              </a:extLst>
            </p:cNvPr>
            <p:cNvGrpSpPr/>
            <p:nvPr/>
          </p:nvGrpSpPr>
          <p:grpSpPr>
            <a:xfrm>
              <a:off x="3668110" y="2858813"/>
              <a:ext cx="1376856" cy="714704"/>
              <a:chOff x="4035972" y="1597572"/>
              <a:chExt cx="1376856" cy="714704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F18B166-9BE7-5BE3-A5CB-E3C8712A148C}"/>
                  </a:ext>
                </a:extLst>
              </p:cNvPr>
              <p:cNvCxnSpPr/>
              <p:nvPr/>
            </p:nvCxnSpPr>
            <p:spPr>
              <a:xfrm>
                <a:off x="4035972" y="1954924"/>
                <a:ext cx="651642" cy="35735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A20D9F1-4604-7DDB-BBE7-756876B5F0A1}"/>
                  </a:ext>
                </a:extLst>
              </p:cNvPr>
              <p:cNvCxnSpPr/>
              <p:nvPr/>
            </p:nvCxnSpPr>
            <p:spPr>
              <a:xfrm flipV="1">
                <a:off x="4687614" y="1954924"/>
                <a:ext cx="725214" cy="35735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6A79B10F-312F-92B7-65BC-FAC6D74E0D1A}"/>
                  </a:ext>
                </a:extLst>
              </p:cNvPr>
              <p:cNvCxnSpPr/>
              <p:nvPr/>
            </p:nvCxnSpPr>
            <p:spPr>
              <a:xfrm flipV="1">
                <a:off x="4035972" y="1597572"/>
                <a:ext cx="725214" cy="35735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732F9B1-BFAC-55CE-E7E0-0AF9286121D8}"/>
                  </a:ext>
                </a:extLst>
              </p:cNvPr>
              <p:cNvCxnSpPr/>
              <p:nvPr/>
            </p:nvCxnSpPr>
            <p:spPr>
              <a:xfrm>
                <a:off x="4755931" y="1597572"/>
                <a:ext cx="651642" cy="35735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754A89C-C149-5549-8924-8172E905A054}"/>
                </a:ext>
              </a:extLst>
            </p:cNvPr>
            <p:cNvCxnSpPr/>
            <p:nvPr/>
          </p:nvCxnSpPr>
          <p:spPr>
            <a:xfrm flipV="1">
              <a:off x="4319752" y="2858813"/>
              <a:ext cx="0" cy="71470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C57B129-157F-72B8-FE51-BFB4946B2475}"/>
                </a:ext>
              </a:extLst>
            </p:cNvPr>
            <p:cNvGrpSpPr/>
            <p:nvPr/>
          </p:nvGrpSpPr>
          <p:grpSpPr>
            <a:xfrm>
              <a:off x="3662855" y="2144109"/>
              <a:ext cx="1376856" cy="714704"/>
              <a:chOff x="4035972" y="1597572"/>
              <a:chExt cx="1376856" cy="714704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6635027A-2B49-5D0E-C5C7-C2EC33922FBA}"/>
                  </a:ext>
                </a:extLst>
              </p:cNvPr>
              <p:cNvCxnSpPr/>
              <p:nvPr/>
            </p:nvCxnSpPr>
            <p:spPr>
              <a:xfrm>
                <a:off x="4035972" y="1954924"/>
                <a:ext cx="651642" cy="35735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B0149BF-2E68-E0C0-9E0C-9E08E6999B3A}"/>
                  </a:ext>
                </a:extLst>
              </p:cNvPr>
              <p:cNvCxnSpPr/>
              <p:nvPr/>
            </p:nvCxnSpPr>
            <p:spPr>
              <a:xfrm flipV="1">
                <a:off x="4687614" y="1954924"/>
                <a:ext cx="725214" cy="35735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CD2714A-11C9-8BBB-F9E5-34762E12F5F8}"/>
                  </a:ext>
                </a:extLst>
              </p:cNvPr>
              <p:cNvCxnSpPr/>
              <p:nvPr/>
            </p:nvCxnSpPr>
            <p:spPr>
              <a:xfrm flipV="1">
                <a:off x="4035972" y="1597572"/>
                <a:ext cx="725214" cy="35735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924A7B1-F9A1-A5A1-B9CD-8576EBA04964}"/>
                  </a:ext>
                </a:extLst>
              </p:cNvPr>
              <p:cNvCxnSpPr/>
              <p:nvPr/>
            </p:nvCxnSpPr>
            <p:spPr>
              <a:xfrm>
                <a:off x="4755931" y="1597572"/>
                <a:ext cx="651642" cy="35735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8613CAE-D386-2556-BF4D-E3A310C74D51}"/>
                </a:ext>
              </a:extLst>
            </p:cNvPr>
            <p:cNvCxnSpPr/>
            <p:nvPr/>
          </p:nvCxnSpPr>
          <p:spPr>
            <a:xfrm flipV="1">
              <a:off x="5044966" y="2517226"/>
              <a:ext cx="0" cy="71470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08CBD7-BBA0-0C4C-FFB7-D11581875F5D}"/>
                </a:ext>
              </a:extLst>
            </p:cNvPr>
            <p:cNvCxnSpPr/>
            <p:nvPr/>
          </p:nvCxnSpPr>
          <p:spPr>
            <a:xfrm flipV="1">
              <a:off x="3668110" y="2501461"/>
              <a:ext cx="0" cy="71470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0896784-70D4-FC26-78B3-43BD9EB38B39}"/>
                </a:ext>
              </a:extLst>
            </p:cNvPr>
            <p:cNvCxnSpPr/>
            <p:nvPr/>
          </p:nvCxnSpPr>
          <p:spPr>
            <a:xfrm flipV="1">
              <a:off x="4382814" y="2159874"/>
              <a:ext cx="0" cy="71470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C3DF133-EA4A-B550-F8C2-FA80A36947FA}"/>
              </a:ext>
            </a:extLst>
          </p:cNvPr>
          <p:cNvSpPr txBox="1"/>
          <p:nvPr/>
        </p:nvSpPr>
        <p:spPr>
          <a:xfrm>
            <a:off x="5337447" y="1713903"/>
            <a:ext cx="2060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+mj-lt"/>
              </a:rPr>
              <a:t>Mesh 3D model  &amp; generate system of ODEs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5133F1-587C-C74A-D181-0BDF38E2837F}"/>
              </a:ext>
            </a:extLst>
          </p:cNvPr>
          <p:cNvSpPr txBox="1"/>
          <p:nvPr/>
        </p:nvSpPr>
        <p:spPr>
          <a:xfrm>
            <a:off x="1983051" y="1854291"/>
            <a:ext cx="3150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+mj-lt"/>
              </a:rPr>
              <a:t>Design input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E8BEF4-2B71-D62E-DB00-AD4A41B11BA7}"/>
              </a:ext>
            </a:extLst>
          </p:cNvPr>
          <p:cNvSpPr txBox="1"/>
          <p:nvPr/>
        </p:nvSpPr>
        <p:spPr>
          <a:xfrm>
            <a:off x="7602121" y="1710575"/>
            <a:ext cx="2724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+mj-lt"/>
              </a:rPr>
              <a:t>Export model / mesh data &amp; model matrices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893436-53B7-E4BD-B889-E0E634E55CCD}"/>
              </a:ext>
            </a:extLst>
          </p:cNvPr>
          <p:cNvSpPr txBox="1"/>
          <p:nvPr/>
        </p:nvSpPr>
        <p:spPr>
          <a:xfrm rot="16200000">
            <a:off x="782577" y="1003242"/>
            <a:ext cx="1588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latin typeface="+mj-lt"/>
              </a:rPr>
              <a:t>Power Electronics VP Tool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EE32ADB-8DCF-90F4-756D-1CC08B3FD4CE}"/>
              </a:ext>
            </a:extLst>
          </p:cNvPr>
          <p:cNvGrpSpPr/>
          <p:nvPr/>
        </p:nvGrpSpPr>
        <p:grpSpPr>
          <a:xfrm>
            <a:off x="4060873" y="3208204"/>
            <a:ext cx="928716" cy="743628"/>
            <a:chOff x="117748" y="957268"/>
            <a:chExt cx="2012610" cy="180116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50201A0-7412-5187-A940-650574B0E0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0394" t="17216" r="36380" b="2047"/>
            <a:stretch/>
          </p:blipFill>
          <p:spPr>
            <a:xfrm>
              <a:off x="416497" y="1220131"/>
              <a:ext cx="1396311" cy="1402687"/>
            </a:xfrm>
            <a:prstGeom prst="rect">
              <a:avLst/>
            </a:prstGeom>
          </p:spPr>
        </p:pic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EE9CDB2-88BB-B8B5-8787-67542E466399}"/>
                </a:ext>
              </a:extLst>
            </p:cNvPr>
            <p:cNvCxnSpPr/>
            <p:nvPr/>
          </p:nvCxnSpPr>
          <p:spPr>
            <a:xfrm flipV="1">
              <a:off x="117748" y="1908697"/>
              <a:ext cx="2012610" cy="12777"/>
            </a:xfrm>
            <a:prstGeom prst="straightConnector1">
              <a:avLst/>
            </a:prstGeom>
            <a:ln w="28575">
              <a:solidFill>
                <a:srgbClr val="FF0000">
                  <a:alpha val="43922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685E0D1-AAF3-8C71-3F01-AEB77B907AAA}"/>
                </a:ext>
              </a:extLst>
            </p:cNvPr>
            <p:cNvCxnSpPr/>
            <p:nvPr/>
          </p:nvCxnSpPr>
          <p:spPr>
            <a:xfrm flipV="1">
              <a:off x="1102221" y="957268"/>
              <a:ext cx="1" cy="1801164"/>
            </a:xfrm>
            <a:prstGeom prst="straightConnector1">
              <a:avLst/>
            </a:prstGeom>
            <a:ln w="28575">
              <a:solidFill>
                <a:srgbClr val="00B0F0">
                  <a:alpha val="43922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ound Diagonal Corner Rectangle 31">
            <a:extLst>
              <a:ext uri="{FF2B5EF4-FFF2-40B4-BE49-F238E27FC236}">
                <a16:creationId xmlns:a16="http://schemas.microsoft.com/office/drawing/2014/main" id="{9E8A0E13-C292-1216-F285-9F440DD10600}"/>
              </a:ext>
            </a:extLst>
          </p:cNvPr>
          <p:cNvSpPr/>
          <p:nvPr/>
        </p:nvSpPr>
        <p:spPr>
          <a:xfrm>
            <a:off x="1920414" y="3404816"/>
            <a:ext cx="1000255" cy="680048"/>
          </a:xfrm>
          <a:prstGeom prst="round2DiagRect">
            <a:avLst/>
          </a:prstGeom>
          <a:gradFill flip="none" rotWithShape="1">
            <a:gsLst>
              <a:gs pos="70000">
                <a:srgbClr val="00487E">
                  <a:lumMod val="85000"/>
                  <a:lumOff val="15000"/>
                </a:srgbClr>
              </a:gs>
              <a:gs pos="17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latin typeface="+mj-lt"/>
              </a:rPr>
              <a:t>AR Code </a:t>
            </a:r>
          </a:p>
          <a:p>
            <a:pPr algn="ctr"/>
            <a:r>
              <a:rPr lang="en-GB" sz="1400" b="1" dirty="0">
                <a:latin typeface="+mj-lt"/>
              </a:rPr>
              <a:t>Library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24938BC-F37B-4427-FFEC-57FEBDE76EDF}"/>
              </a:ext>
            </a:extLst>
          </p:cNvPr>
          <p:cNvGrpSpPr/>
          <p:nvPr/>
        </p:nvGrpSpPr>
        <p:grpSpPr>
          <a:xfrm>
            <a:off x="4655001" y="2866686"/>
            <a:ext cx="386547" cy="137121"/>
            <a:chOff x="2819400" y="3972081"/>
            <a:chExt cx="721519" cy="310359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9A4D346-0644-AB3D-2EB8-46D4361CF7E4}"/>
                </a:ext>
              </a:extLst>
            </p:cNvPr>
            <p:cNvSpPr/>
            <p:nvPr/>
          </p:nvSpPr>
          <p:spPr>
            <a:xfrm>
              <a:off x="2819400" y="3972081"/>
              <a:ext cx="555282" cy="310359"/>
            </a:xfrm>
            <a:prstGeom prst="rect">
              <a:avLst/>
            </a:prstGeom>
            <a:gradFill flip="none" rotWithShape="1">
              <a:gsLst>
                <a:gs pos="70000">
                  <a:srgbClr val="00487E">
                    <a:lumMod val="85000"/>
                    <a:lumOff val="15000"/>
                  </a:srgbClr>
                </a:gs>
                <a:gs pos="1700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b="1" dirty="0">
                <a:latin typeface="+mj-lt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EC1692A-9AB2-6232-5062-4BF6F7BC3E90}"/>
                </a:ext>
              </a:extLst>
            </p:cNvPr>
            <p:cNvCxnSpPr/>
            <p:nvPr/>
          </p:nvCxnSpPr>
          <p:spPr>
            <a:xfrm flipV="1">
              <a:off x="3377063" y="3972081"/>
              <a:ext cx="163856" cy="15518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108A1F6-4C8F-B953-A192-559513E6ED60}"/>
                </a:ext>
              </a:extLst>
            </p:cNvPr>
            <p:cNvCxnSpPr>
              <a:stCxn id="37" idx="3"/>
            </p:cNvCxnSpPr>
            <p:nvPr/>
          </p:nvCxnSpPr>
          <p:spPr>
            <a:xfrm>
              <a:off x="3374682" y="4127261"/>
              <a:ext cx="166237" cy="155179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Bent-Up Arrow 36">
            <a:extLst>
              <a:ext uri="{FF2B5EF4-FFF2-40B4-BE49-F238E27FC236}">
                <a16:creationId xmlns:a16="http://schemas.microsoft.com/office/drawing/2014/main" id="{70E3A05F-668E-4474-EF4F-3171183A72AF}"/>
              </a:ext>
            </a:extLst>
          </p:cNvPr>
          <p:cNvSpPr/>
          <p:nvPr/>
        </p:nvSpPr>
        <p:spPr>
          <a:xfrm rot="10800000">
            <a:off x="2357864" y="3116419"/>
            <a:ext cx="3264284" cy="266823"/>
          </a:xfrm>
          <a:prstGeom prst="bentUpArrow">
            <a:avLst/>
          </a:prstGeom>
          <a:gradFill flip="none" rotWithShape="1">
            <a:gsLst>
              <a:gs pos="70000">
                <a:srgbClr val="00487E">
                  <a:lumMod val="85000"/>
                  <a:lumOff val="15000"/>
                </a:srgbClr>
              </a:gs>
              <a:gs pos="17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>
              <a:latin typeface="+mj-l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8A98DFC-2869-8565-F52D-715E85757F62}"/>
              </a:ext>
            </a:extLst>
          </p:cNvPr>
          <p:cNvSpPr txBox="1"/>
          <p:nvPr/>
        </p:nvSpPr>
        <p:spPr>
          <a:xfrm>
            <a:off x="3482865" y="2830691"/>
            <a:ext cx="1172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+mj-lt"/>
              </a:rPr>
              <a:t>Video feed</a:t>
            </a:r>
          </a:p>
        </p:txBody>
      </p:sp>
      <p:sp>
        <p:nvSpPr>
          <p:cNvPr id="42" name="Left Arrow 38">
            <a:extLst>
              <a:ext uri="{FF2B5EF4-FFF2-40B4-BE49-F238E27FC236}">
                <a16:creationId xmlns:a16="http://schemas.microsoft.com/office/drawing/2014/main" id="{2B519C09-70E0-1E23-9F9C-95FF069751F0}"/>
              </a:ext>
            </a:extLst>
          </p:cNvPr>
          <p:cNvSpPr/>
          <p:nvPr/>
        </p:nvSpPr>
        <p:spPr>
          <a:xfrm>
            <a:off x="2970687" y="3564409"/>
            <a:ext cx="1040168" cy="174154"/>
          </a:xfrm>
          <a:prstGeom prst="leftArrow">
            <a:avLst/>
          </a:prstGeom>
          <a:gradFill flip="none" rotWithShape="1">
            <a:gsLst>
              <a:gs pos="70000">
                <a:srgbClr val="00487E">
                  <a:lumMod val="85000"/>
                  <a:lumOff val="15000"/>
                </a:srgbClr>
              </a:gs>
              <a:gs pos="17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>
              <a:latin typeface="+mj-lt"/>
            </a:endParaRPr>
          </a:p>
        </p:txBody>
      </p:sp>
      <p:sp>
        <p:nvSpPr>
          <p:cNvPr id="43" name="Bent-Up Arrow 39">
            <a:extLst>
              <a:ext uri="{FF2B5EF4-FFF2-40B4-BE49-F238E27FC236}">
                <a16:creationId xmlns:a16="http://schemas.microsoft.com/office/drawing/2014/main" id="{32DB9E88-8EB3-BBBF-B987-A97702FF055C}"/>
              </a:ext>
            </a:extLst>
          </p:cNvPr>
          <p:cNvSpPr/>
          <p:nvPr/>
        </p:nvSpPr>
        <p:spPr>
          <a:xfrm rot="5400000">
            <a:off x="3377396" y="3121086"/>
            <a:ext cx="1669334" cy="3708398"/>
          </a:xfrm>
          <a:prstGeom prst="bentUpArrow">
            <a:avLst>
              <a:gd name="adj1" fmla="val 4474"/>
              <a:gd name="adj2" fmla="val 5896"/>
              <a:gd name="adj3" fmla="val 10035"/>
            </a:avLst>
          </a:prstGeom>
          <a:gradFill flip="none" rotWithShape="1">
            <a:gsLst>
              <a:gs pos="70000">
                <a:srgbClr val="00487E">
                  <a:lumMod val="85000"/>
                  <a:lumOff val="15000"/>
                </a:srgbClr>
              </a:gs>
              <a:gs pos="17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>
              <a:latin typeface="+mj-lt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3CE3050E-BFE0-431E-8755-2DE30C451F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1735" y="5376997"/>
            <a:ext cx="896410" cy="472779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F486AD99-8918-5490-F968-3437CC1EB985}"/>
              </a:ext>
            </a:extLst>
          </p:cNvPr>
          <p:cNvGrpSpPr/>
          <p:nvPr/>
        </p:nvGrpSpPr>
        <p:grpSpPr>
          <a:xfrm>
            <a:off x="2515481" y="5149950"/>
            <a:ext cx="639203" cy="492443"/>
            <a:chOff x="2083477" y="4171130"/>
            <a:chExt cx="1307535" cy="962718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718653E-615D-5DB9-6370-77E15E6864D4}"/>
                </a:ext>
              </a:extLst>
            </p:cNvPr>
            <p:cNvSpPr/>
            <p:nvPr/>
          </p:nvSpPr>
          <p:spPr>
            <a:xfrm>
              <a:off x="2101994" y="4309629"/>
              <a:ext cx="1270504" cy="8122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700" i="1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+mj-lt"/>
                </a:rPr>
                <a:t>World Transform Matrix </a:t>
              </a:r>
              <a:endParaRPr lang="en-GB" sz="7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718F34F-254D-6A3E-1C4B-045B036EC85F}"/>
                    </a:ext>
                  </a:extLst>
                </p:cNvPr>
                <p:cNvSpPr txBox="1"/>
                <p:nvPr/>
              </p:nvSpPr>
              <p:spPr>
                <a:xfrm>
                  <a:off x="2083477" y="4171130"/>
                  <a:ext cx="1307535" cy="96271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3200" i="1" smtClean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b="0" i="1" smtClean="0">
                                <a:solidFill>
                                  <a:schemeClr val="accent3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</m:e>
                        </m:d>
                      </m:oMath>
                    </m:oMathPara>
                  </a14:m>
                  <a:endParaRPr lang="en-GB" sz="32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3477" y="4171130"/>
                  <a:ext cx="1307535" cy="96271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55350C8-2CFA-B33D-370D-7B546B16E3F5}"/>
              </a:ext>
            </a:extLst>
          </p:cNvPr>
          <p:cNvGrpSpPr/>
          <p:nvPr/>
        </p:nvGrpSpPr>
        <p:grpSpPr>
          <a:xfrm>
            <a:off x="3110755" y="5140427"/>
            <a:ext cx="760273" cy="492443"/>
            <a:chOff x="1949029" y="4117487"/>
            <a:chExt cx="1661139" cy="962718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64D2512-0B19-73AD-D2B1-E388EC872114}"/>
                </a:ext>
              </a:extLst>
            </p:cNvPr>
            <p:cNvSpPr/>
            <p:nvPr/>
          </p:nvSpPr>
          <p:spPr>
            <a:xfrm>
              <a:off x="2101993" y="4309629"/>
              <a:ext cx="1270505" cy="6016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700" i="1" dirty="0">
                  <a:solidFill>
                    <a:srgbClr val="00766E"/>
                  </a:solidFill>
                  <a:latin typeface="+mj-lt"/>
                </a:rPr>
                <a:t>Projection Matrix</a:t>
              </a:r>
              <a:endParaRPr lang="en-GB" sz="700" dirty="0">
                <a:solidFill>
                  <a:srgbClr val="00766E"/>
                </a:solidFill>
                <a:latin typeface="+mj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71F8578C-5E97-9F4A-6B55-53494D727569}"/>
                    </a:ext>
                  </a:extLst>
                </p:cNvPr>
                <p:cNvSpPr txBox="1"/>
                <p:nvPr/>
              </p:nvSpPr>
              <p:spPr>
                <a:xfrm>
                  <a:off x="1949029" y="4117487"/>
                  <a:ext cx="1661139" cy="9627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GB" sz="3200" i="1" smtClean="0">
                                <a:solidFill>
                                  <a:srgbClr val="0076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b="0" i="1" smtClean="0">
                                <a:solidFill>
                                  <a:srgbClr val="00766E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</m:e>
                        </m:d>
                      </m:oMath>
                    </m:oMathPara>
                  </a14:m>
                  <a:endParaRPr lang="en-GB" sz="3200" dirty="0" err="1">
                    <a:solidFill>
                      <a:srgbClr val="00766E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9029" y="4117487"/>
                  <a:ext cx="1661139" cy="96271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" name="Right Arrow 47">
            <a:extLst>
              <a:ext uri="{FF2B5EF4-FFF2-40B4-BE49-F238E27FC236}">
                <a16:creationId xmlns:a16="http://schemas.microsoft.com/office/drawing/2014/main" id="{795461E2-A396-1B50-DA7D-2797420B229F}"/>
              </a:ext>
            </a:extLst>
          </p:cNvPr>
          <p:cNvSpPr/>
          <p:nvPr/>
        </p:nvSpPr>
        <p:spPr>
          <a:xfrm rot="2515543">
            <a:off x="5724943" y="5266435"/>
            <a:ext cx="596391" cy="206244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>
              <a:latin typeface="+mj-lt"/>
            </a:endParaRPr>
          </a:p>
        </p:txBody>
      </p:sp>
      <p:sp>
        <p:nvSpPr>
          <p:cNvPr id="52" name="Bent-Up Arrow 48">
            <a:extLst>
              <a:ext uri="{FF2B5EF4-FFF2-40B4-BE49-F238E27FC236}">
                <a16:creationId xmlns:a16="http://schemas.microsoft.com/office/drawing/2014/main" id="{9A218E8D-D533-34DD-0C27-93B75BC6C376}"/>
              </a:ext>
            </a:extLst>
          </p:cNvPr>
          <p:cNvSpPr/>
          <p:nvPr/>
        </p:nvSpPr>
        <p:spPr>
          <a:xfrm>
            <a:off x="7021249" y="4099236"/>
            <a:ext cx="781326" cy="1654275"/>
          </a:xfrm>
          <a:prstGeom prst="bentUpArrow">
            <a:avLst>
              <a:gd name="adj1" fmla="val 13984"/>
              <a:gd name="adj2" fmla="val 18431"/>
              <a:gd name="adj3" fmla="val 19545"/>
            </a:avLst>
          </a:prstGeom>
          <a:gradFill flip="none" rotWithShape="1">
            <a:gsLst>
              <a:gs pos="70000">
                <a:srgbClr val="00487E">
                  <a:lumMod val="85000"/>
                  <a:lumOff val="15000"/>
                </a:srgbClr>
              </a:gs>
              <a:gs pos="17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>
              <a:latin typeface="+mj-lt"/>
            </a:endParaRPr>
          </a:p>
        </p:txBody>
      </p:sp>
      <p:sp>
        <p:nvSpPr>
          <p:cNvPr id="53" name="Right Arrow 50">
            <a:extLst>
              <a:ext uri="{FF2B5EF4-FFF2-40B4-BE49-F238E27FC236}">
                <a16:creationId xmlns:a16="http://schemas.microsoft.com/office/drawing/2014/main" id="{C859EDA2-5A23-BB70-2960-280971071778}"/>
              </a:ext>
            </a:extLst>
          </p:cNvPr>
          <p:cNvSpPr/>
          <p:nvPr/>
        </p:nvSpPr>
        <p:spPr>
          <a:xfrm rot="8908237">
            <a:off x="6193512" y="3841376"/>
            <a:ext cx="547391" cy="237671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 dirty="0">
              <a:latin typeface="+mj-lt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F64F394-0BA2-8636-9A83-F5D31B63F464}"/>
              </a:ext>
            </a:extLst>
          </p:cNvPr>
          <p:cNvSpPr txBox="1"/>
          <p:nvPr/>
        </p:nvSpPr>
        <p:spPr>
          <a:xfrm>
            <a:off x="6427279" y="3998981"/>
            <a:ext cx="95094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>
                <a:latin typeface="+mj-lt"/>
              </a:rPr>
              <a:t>Voltage / current measurement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B664064B-87FC-16C4-72E1-FB3F5D7B8606}"/>
                  </a:ext>
                </a:extLst>
              </p:cNvPr>
              <p:cNvSpPr/>
              <p:nvPr/>
            </p:nvSpPr>
            <p:spPr>
              <a:xfrm>
                <a:off x="4929051" y="5137454"/>
                <a:ext cx="938206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0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GB" sz="105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sz="105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sz="10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05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GB" sz="105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105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050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B664064B-87FC-16C4-72E1-FB3F5D7B86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051" y="5137454"/>
                <a:ext cx="938206" cy="2539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Picture 55">
            <a:extLst>
              <a:ext uri="{FF2B5EF4-FFF2-40B4-BE49-F238E27FC236}">
                <a16:creationId xmlns:a16="http://schemas.microsoft.com/office/drawing/2014/main" id="{0B0783DB-2D33-D3F8-34B3-CDF6E29D1A8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98076" t="16589" r="1093" b="9664"/>
          <a:stretch/>
        </p:blipFill>
        <p:spPr>
          <a:xfrm rot="16200000" flipH="1">
            <a:off x="5345823" y="5049455"/>
            <a:ext cx="86931" cy="695482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40C61D-651C-3B48-5FF4-B32B790E7F47}"/>
              </a:ext>
            </a:extLst>
          </p:cNvPr>
          <p:cNvGrpSpPr/>
          <p:nvPr/>
        </p:nvGrpSpPr>
        <p:grpSpPr>
          <a:xfrm>
            <a:off x="5083800" y="4141828"/>
            <a:ext cx="1234524" cy="1034140"/>
            <a:chOff x="3835571" y="4693371"/>
            <a:chExt cx="1234524" cy="1034140"/>
          </a:xfrm>
        </p:grpSpPr>
        <p:sp>
          <p:nvSpPr>
            <p:cNvPr id="58" name="Round Diagonal Corner Rectangle 55">
              <a:extLst>
                <a:ext uri="{FF2B5EF4-FFF2-40B4-BE49-F238E27FC236}">
                  <a16:creationId xmlns:a16="http://schemas.microsoft.com/office/drawing/2014/main" id="{CCA09BAC-DAD9-9649-8B2D-522E8BD8C1D3}"/>
                </a:ext>
              </a:extLst>
            </p:cNvPr>
            <p:cNvSpPr/>
            <p:nvPr/>
          </p:nvSpPr>
          <p:spPr>
            <a:xfrm>
              <a:off x="3835571" y="4693371"/>
              <a:ext cx="1234524" cy="1034140"/>
            </a:xfrm>
            <a:prstGeom prst="round2Diag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latin typeface="+mj-lt"/>
                </a:rPr>
                <a:t>Real-Time Simulation</a:t>
              </a:r>
            </a:p>
            <a:p>
              <a:pPr algn="ctr"/>
              <a:endParaRPr lang="en-GB" sz="1400" b="1" dirty="0">
                <a:latin typeface="+mj-lt"/>
              </a:endParaRPr>
            </a:p>
            <a:p>
              <a:pPr algn="ctr"/>
              <a:endParaRPr lang="en-GB" sz="1400" b="1" dirty="0">
                <a:latin typeface="+mj-lt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D7AF979E-313D-ABC2-4097-CFFAD54EF2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9240" t="6208" r="27409" b="36424"/>
            <a:stretch/>
          </p:blipFill>
          <p:spPr>
            <a:xfrm>
              <a:off x="4019656" y="5253988"/>
              <a:ext cx="866354" cy="361188"/>
            </a:xfrm>
            <a:prstGeom prst="rect">
              <a:avLst/>
            </a:prstGeom>
          </p:spPr>
        </p:pic>
      </p:grpSp>
      <p:sp>
        <p:nvSpPr>
          <p:cNvPr id="60" name="Left Arrow 65">
            <a:extLst>
              <a:ext uri="{FF2B5EF4-FFF2-40B4-BE49-F238E27FC236}">
                <a16:creationId xmlns:a16="http://schemas.microsoft.com/office/drawing/2014/main" id="{2000F338-F934-7956-50C0-1928E23C3C7F}"/>
              </a:ext>
            </a:extLst>
          </p:cNvPr>
          <p:cNvSpPr/>
          <p:nvPr/>
        </p:nvSpPr>
        <p:spPr>
          <a:xfrm rot="18433580">
            <a:off x="5143260" y="2826548"/>
            <a:ext cx="3090113" cy="410642"/>
          </a:xfrm>
          <a:prstGeom prst="leftArrow">
            <a:avLst/>
          </a:prstGeom>
          <a:gradFill flip="none" rotWithShape="1">
            <a:gsLst>
              <a:gs pos="76000">
                <a:srgbClr val="00487E">
                  <a:lumMod val="85000"/>
                  <a:lumOff val="15000"/>
                  <a:alpha val="40000"/>
                </a:srgbClr>
              </a:gs>
              <a:gs pos="17000">
                <a:schemeClr val="accent1">
                  <a:alpha val="34000"/>
                </a:schemeClr>
              </a:gs>
              <a:gs pos="100000">
                <a:schemeClr val="accent1">
                  <a:lumMod val="75000"/>
                  <a:alpha val="4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latin typeface="+mj-lt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6C22D4B-1F45-91F0-8909-AB92593B482A}"/>
              </a:ext>
            </a:extLst>
          </p:cNvPr>
          <p:cNvSpPr txBox="1"/>
          <p:nvPr/>
        </p:nvSpPr>
        <p:spPr>
          <a:xfrm rot="16200000">
            <a:off x="809833" y="4144617"/>
            <a:ext cx="1588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latin typeface="+mj-lt"/>
              </a:rPr>
              <a:t>Real-Time Simulation &amp; AR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611F972-BBBC-D5F2-436B-D956799E8B26}"/>
              </a:ext>
            </a:extLst>
          </p:cNvPr>
          <p:cNvSpPr txBox="1"/>
          <p:nvPr/>
        </p:nvSpPr>
        <p:spPr>
          <a:xfrm>
            <a:off x="2990702" y="5994464"/>
            <a:ext cx="4320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latin typeface="+mj-lt"/>
              </a:rPr>
              <a:t>Implemented in Unity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BD3FBB1-4A95-0DFE-5228-FED0525D7572}"/>
              </a:ext>
            </a:extLst>
          </p:cNvPr>
          <p:cNvCxnSpPr/>
          <p:nvPr/>
        </p:nvCxnSpPr>
        <p:spPr>
          <a:xfrm>
            <a:off x="7167802" y="4157985"/>
            <a:ext cx="1427937" cy="430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9686D63-BE29-6BEF-B5CC-CD331B25E2EB}"/>
              </a:ext>
            </a:extLst>
          </p:cNvPr>
          <p:cNvSpPr txBox="1"/>
          <p:nvPr/>
        </p:nvSpPr>
        <p:spPr>
          <a:xfrm>
            <a:off x="8482063" y="5423580"/>
            <a:ext cx="1733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+mj-lt"/>
              </a:rPr>
              <a:t>Voltage and current measurement using </a:t>
            </a:r>
            <a:r>
              <a:rPr lang="en-GB" sz="1200" dirty="0" err="1">
                <a:latin typeface="+mj-lt"/>
              </a:rPr>
              <a:t>Wifi</a:t>
            </a:r>
            <a:r>
              <a:rPr lang="en-GB" sz="1200" dirty="0">
                <a:latin typeface="+mj-lt"/>
              </a:rPr>
              <a:t> enabled microcontroller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DB3F9E4-784A-89E0-106E-9596CB824F3E}"/>
              </a:ext>
            </a:extLst>
          </p:cNvPr>
          <p:cNvCxnSpPr/>
          <p:nvPr/>
        </p:nvCxnSpPr>
        <p:spPr>
          <a:xfrm>
            <a:off x="1493471" y="2307848"/>
            <a:ext cx="87851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20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/>
      <p:bldP spid="27" grpId="0"/>
      <p:bldP spid="28" grpId="0"/>
      <p:bldP spid="29" grpId="0"/>
      <p:bldP spid="30" grpId="0"/>
      <p:bldP spid="51" grpId="0" animBg="1"/>
      <p:bldP spid="53" grpId="0" animBg="1"/>
      <p:bldP spid="54" grpId="0"/>
      <p:bldP spid="55" grpId="0"/>
      <p:bldP spid="60" grpId="0" animBg="1"/>
      <p:bldP spid="62" grpId="0"/>
      <p:bldP spid="6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6CE720-DFAB-EC8C-DEF3-B3B23052F47F}"/>
              </a:ext>
            </a:extLst>
          </p:cNvPr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latin typeface="+mj-lt"/>
            </a:endParaRPr>
          </a:p>
        </p:txBody>
      </p:sp>
      <p:pic>
        <p:nvPicPr>
          <p:cNvPr id="2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8178F63B-8E92-F0FB-8405-18D5EDA25D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1966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7672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0492E-CC0F-C2C6-D6E0-03CD30215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12700"/>
            <a:ext cx="8351071" cy="912547"/>
          </a:xfrm>
        </p:spPr>
        <p:txBody>
          <a:bodyPr/>
          <a:lstStyle/>
          <a:p>
            <a:r>
              <a:rPr lang="en-GB" dirty="0"/>
              <a:t>Computing the fields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4F8F8C-9A70-46A7-1D35-CA7F44120772}"/>
                  </a:ext>
                </a:extLst>
              </p:cNvPr>
              <p:cNvSpPr txBox="1"/>
              <p:nvPr/>
            </p:nvSpPr>
            <p:spPr>
              <a:xfrm>
                <a:off x="127000" y="1393826"/>
                <a:ext cx="3873500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k∇T</m:t>
                          </m:r>
                        </m:e>
                      </m:d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4F8F8C-9A70-46A7-1D35-CA7F44120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00" y="1393826"/>
                <a:ext cx="3873500" cy="6190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D9F1ADC-DA7A-7FE0-41CB-BD6FD6C2A176}"/>
              </a:ext>
            </a:extLst>
          </p:cNvPr>
          <p:cNvSpPr txBox="1"/>
          <p:nvPr/>
        </p:nvSpPr>
        <p:spPr>
          <a:xfrm>
            <a:off x="4241800" y="1393826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Heat and temperature linked via heat equation (conduction effects only) – Partial Differential Equation (PDE)</a:t>
            </a:r>
          </a:p>
        </p:txBody>
      </p:sp>
      <p:sp>
        <p:nvSpPr>
          <p:cNvPr id="7" name="Arrow: Bent-Up 6">
            <a:extLst>
              <a:ext uri="{FF2B5EF4-FFF2-40B4-BE49-F238E27FC236}">
                <a16:creationId xmlns:a16="http://schemas.microsoft.com/office/drawing/2014/main" id="{557EB519-CF23-2DC2-1682-027D37EA926D}"/>
              </a:ext>
            </a:extLst>
          </p:cNvPr>
          <p:cNvSpPr/>
          <p:nvPr/>
        </p:nvSpPr>
        <p:spPr>
          <a:xfrm rot="5400000">
            <a:off x="838200" y="2373421"/>
            <a:ext cx="571500" cy="61901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986128-F1DE-CB6D-A547-055A6A578653}"/>
                  </a:ext>
                </a:extLst>
              </p:cNvPr>
              <p:cNvSpPr txBox="1"/>
              <p:nvPr/>
            </p:nvSpPr>
            <p:spPr>
              <a:xfrm>
                <a:off x="1543050" y="2444858"/>
                <a:ext cx="6159500" cy="7033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GB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986128-F1DE-CB6D-A547-055A6A578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050" y="2444858"/>
                <a:ext cx="6159500" cy="7033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1BA503F-EDF3-6790-1844-117AC22EDCBA}"/>
              </a:ext>
            </a:extLst>
          </p:cNvPr>
          <p:cNvSpPr txBox="1"/>
          <p:nvPr/>
        </p:nvSpPr>
        <p:spPr>
          <a:xfrm>
            <a:off x="5537200" y="2519852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Looks like this in a cartesian coordinate system</a:t>
            </a:r>
          </a:p>
        </p:txBody>
      </p:sp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CF2667A4-D947-14BC-E996-E9117A6FF8F4}"/>
              </a:ext>
            </a:extLst>
          </p:cNvPr>
          <p:cNvSpPr/>
          <p:nvPr/>
        </p:nvSpPr>
        <p:spPr>
          <a:xfrm rot="5400000">
            <a:off x="2087508" y="3553393"/>
            <a:ext cx="571500" cy="61901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9A5058F-21CD-DAFE-2453-3F9D2A17D7A7}"/>
                  </a:ext>
                </a:extLst>
              </p:cNvPr>
              <p:cNvSpPr txBox="1"/>
              <p:nvPr/>
            </p:nvSpPr>
            <p:spPr>
              <a:xfrm>
                <a:off x="2992211" y="3842579"/>
                <a:ext cx="2470548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f>
                        <m:f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𝑑𝑇</m:t>
                          </m:r>
                        </m:num>
                        <m:den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9A5058F-21CD-DAFE-2453-3F9D2A17D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211" y="3842579"/>
                <a:ext cx="2470548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F0E8F91-99AD-A08D-A1FA-309B119F23EA}"/>
              </a:ext>
            </a:extLst>
          </p:cNvPr>
          <p:cNvSpPr txBox="1"/>
          <p:nvPr/>
        </p:nvSpPr>
        <p:spPr>
          <a:xfrm>
            <a:off x="5924604" y="3643870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PDE can be converted to a very large (&gt;&gt; 10</a:t>
            </a:r>
            <a:r>
              <a:rPr lang="en-GB" baseline="30000" dirty="0"/>
              <a:t>3</a:t>
            </a:r>
            <a:r>
              <a:rPr lang="en-GB" dirty="0"/>
              <a:t>) set of simultaneous Ordinary Differential Equations (ODEs) in matrix form.</a:t>
            </a:r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448FE6DA-069E-6B20-8F56-32E09DBE6AD5}"/>
              </a:ext>
            </a:extLst>
          </p:cNvPr>
          <p:cNvSpPr/>
          <p:nvPr/>
        </p:nvSpPr>
        <p:spPr>
          <a:xfrm rot="5400000">
            <a:off x="3714750" y="5047508"/>
            <a:ext cx="571500" cy="61901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7AF115-DBA1-49C4-CE58-3BC18B6B9972}"/>
                  </a:ext>
                </a:extLst>
              </p:cNvPr>
              <p:cNvSpPr txBox="1"/>
              <p:nvPr/>
            </p:nvSpPr>
            <p:spPr>
              <a:xfrm>
                <a:off x="3384550" y="5312493"/>
                <a:ext cx="6159500" cy="420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GB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sSup>
                            <m:sSupPr>
                              <m:ctrlP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en-GB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GB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endChr m:val=""/>
                                  <m:ctrlPr>
                                    <a:rPr lang="en-GB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GB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  <m:r>
                                    <a:rPr lang="en-GB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</m:d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7AF115-DBA1-49C4-CE58-3BC18B6B9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550" y="5312493"/>
                <a:ext cx="6159500" cy="420693"/>
              </a:xfrm>
              <a:prstGeom prst="rect">
                <a:avLst/>
              </a:prstGeom>
              <a:blipFill>
                <a:blip r:embed="rId5"/>
                <a:stretch>
                  <a:fillRect t="-149275" b="-2188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91F81D7-95EF-F1DD-626E-4E39D828469E}"/>
              </a:ext>
            </a:extLst>
          </p:cNvPr>
          <p:cNvSpPr txBox="1"/>
          <p:nvPr/>
        </p:nvSpPr>
        <p:spPr>
          <a:xfrm>
            <a:off x="8478071" y="5181101"/>
            <a:ext cx="368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Need to solve equations in matrix form to get Temperature at each time step (frame)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EFC850B-CAF6-3ECF-71DD-72F82E07E559}"/>
              </a:ext>
            </a:extLst>
          </p:cNvPr>
          <p:cNvSpPr/>
          <p:nvPr/>
        </p:nvSpPr>
        <p:spPr>
          <a:xfrm>
            <a:off x="419100" y="1338263"/>
            <a:ext cx="5257800" cy="2090737"/>
          </a:xfrm>
          <a:prstGeom prst="round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5E369F7-164F-41FC-A402-A3624A522F3E}"/>
              </a:ext>
            </a:extLst>
          </p:cNvPr>
          <p:cNvSpPr/>
          <p:nvPr/>
        </p:nvSpPr>
        <p:spPr>
          <a:xfrm>
            <a:off x="5238750" y="826628"/>
            <a:ext cx="2692400" cy="118621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Coordinate Systems</a:t>
            </a:r>
          </a:p>
          <a:p>
            <a:pPr algn="ctr"/>
            <a:r>
              <a:rPr lang="en-GB" dirty="0"/>
              <a:t>(2055 – Neo)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3EEAE18-D88A-7542-5070-1DCE5AF48199}"/>
              </a:ext>
            </a:extLst>
          </p:cNvPr>
          <p:cNvSpPr/>
          <p:nvPr/>
        </p:nvSpPr>
        <p:spPr>
          <a:xfrm>
            <a:off x="5867454" y="2171549"/>
            <a:ext cx="2692400" cy="118621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Multivariate calculus</a:t>
            </a:r>
          </a:p>
          <a:p>
            <a:pPr algn="ctr"/>
            <a:r>
              <a:rPr lang="en-GB" dirty="0"/>
              <a:t>(2055 – Neo)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41E9A8F-79FE-287D-B5BD-9677D3F9F65D}"/>
              </a:ext>
            </a:extLst>
          </p:cNvPr>
          <p:cNvSpPr/>
          <p:nvPr/>
        </p:nvSpPr>
        <p:spPr>
          <a:xfrm>
            <a:off x="2755900" y="3643871"/>
            <a:ext cx="4094929" cy="2387502"/>
          </a:xfrm>
          <a:prstGeom prst="roundRect">
            <a:avLst/>
          </a:prstGeom>
          <a:noFill/>
          <a:ln w="762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BBCDF59-84B9-8D52-271F-8A074C5D7444}"/>
              </a:ext>
            </a:extLst>
          </p:cNvPr>
          <p:cNvSpPr/>
          <p:nvPr/>
        </p:nvSpPr>
        <p:spPr>
          <a:xfrm>
            <a:off x="6464300" y="3477666"/>
            <a:ext cx="2692400" cy="118621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Matrix Solvers</a:t>
            </a:r>
          </a:p>
          <a:p>
            <a:pPr algn="ctr"/>
            <a:r>
              <a:rPr lang="en-GB" dirty="0"/>
              <a:t>(3090 – Phil)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DBA5DCA-1E75-802E-696D-421D24573FD8}"/>
              </a:ext>
            </a:extLst>
          </p:cNvPr>
          <p:cNvSpPr/>
          <p:nvPr/>
        </p:nvSpPr>
        <p:spPr>
          <a:xfrm>
            <a:off x="4463833" y="4878751"/>
            <a:ext cx="3991302" cy="1864949"/>
          </a:xfrm>
          <a:prstGeom prst="roundRect">
            <a:avLst/>
          </a:prstGeom>
          <a:noFill/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CD9D6D4-8B5B-8D72-5E91-A137BB9309CE}"/>
              </a:ext>
            </a:extLst>
          </p:cNvPr>
          <p:cNvSpPr/>
          <p:nvPr/>
        </p:nvSpPr>
        <p:spPr>
          <a:xfrm>
            <a:off x="8324247" y="5566830"/>
            <a:ext cx="2692400" cy="11862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Numerical Integration</a:t>
            </a:r>
          </a:p>
          <a:p>
            <a:pPr algn="ctr"/>
            <a:r>
              <a:rPr lang="en-GB" dirty="0"/>
              <a:t>(2055 – Neo)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FE3F887-472E-F1EF-F48F-48C8C3AB38E2}"/>
              </a:ext>
            </a:extLst>
          </p:cNvPr>
          <p:cNvSpPr/>
          <p:nvPr/>
        </p:nvSpPr>
        <p:spPr>
          <a:xfrm>
            <a:off x="282747" y="4211113"/>
            <a:ext cx="2263821" cy="2387502"/>
          </a:xfrm>
          <a:prstGeom prst="roundRect">
            <a:avLst/>
          </a:prstGeom>
          <a:noFill/>
          <a:ln w="762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8DB88D-057E-4D2C-F0B3-5CE32098E270}"/>
              </a:ext>
            </a:extLst>
          </p:cNvPr>
          <p:cNvSpPr txBox="1"/>
          <p:nvPr/>
        </p:nvSpPr>
        <p:spPr>
          <a:xfrm>
            <a:off x="350727" y="4330599"/>
            <a:ext cx="20469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For electromagnetic effects – need to do in frequency domain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9309184-2DE0-1B88-F70E-90D8F34B3024}"/>
              </a:ext>
            </a:extLst>
          </p:cNvPr>
          <p:cNvSpPr/>
          <p:nvPr/>
        </p:nvSpPr>
        <p:spPr>
          <a:xfrm>
            <a:off x="52032" y="5566830"/>
            <a:ext cx="2692400" cy="11862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Fast Fourier Transforms</a:t>
            </a:r>
          </a:p>
          <a:p>
            <a:pPr algn="ctr"/>
            <a:r>
              <a:rPr lang="en-GB" dirty="0"/>
              <a:t>(2055 – Paul)</a:t>
            </a:r>
          </a:p>
        </p:txBody>
      </p:sp>
    </p:spTree>
    <p:extLst>
      <p:ext uri="{BB962C8B-B14F-4D97-AF65-F5344CB8AC3E}">
        <p14:creationId xmlns:p14="http://schemas.microsoft.com/office/powerpoint/2010/main" val="321590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9" grpId="0"/>
      <p:bldP spid="10" grpId="0"/>
      <p:bldP spid="11" grpId="0" animBg="1"/>
      <p:bldP spid="12" grpId="0"/>
      <p:bldP spid="13" grpId="0"/>
      <p:bldP spid="14" grpId="0" animBg="1"/>
      <p:bldP spid="17" grpId="0"/>
      <p:bldP spid="18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Virtual Reality</a:t>
            </a:r>
          </a:p>
        </p:txBody>
      </p:sp>
    </p:spTree>
    <p:extLst>
      <p:ext uri="{BB962C8B-B14F-4D97-AF65-F5344CB8AC3E}">
        <p14:creationId xmlns:p14="http://schemas.microsoft.com/office/powerpoint/2010/main" val="2029736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0166B-6370-B69B-2A4A-AE0339106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" y="-13867"/>
            <a:ext cx="10515600" cy="1325563"/>
          </a:xfrm>
        </p:spPr>
        <p:txBody>
          <a:bodyPr/>
          <a:lstStyle/>
          <a:p>
            <a:r>
              <a:rPr lang="en-GB" dirty="0"/>
              <a:t>Graphics Data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6329B-0291-E61A-F745-BEFD9C350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260" y="1102672"/>
            <a:ext cx="7559618" cy="4351338"/>
          </a:xfrm>
        </p:spPr>
        <p:txBody>
          <a:bodyPr>
            <a:normAutofit/>
          </a:bodyPr>
          <a:lstStyle/>
          <a:p>
            <a:r>
              <a:rPr lang="en-GB" sz="2400" dirty="0"/>
              <a:t>3D models described as polygons</a:t>
            </a:r>
          </a:p>
          <a:p>
            <a:pPr lvl="1"/>
            <a:r>
              <a:rPr lang="en-GB" sz="2000" dirty="0"/>
              <a:t>Primitive 2D shapes in 3D space</a:t>
            </a:r>
          </a:p>
          <a:p>
            <a:pPr lvl="1"/>
            <a:r>
              <a:rPr lang="en-GB" sz="2000" dirty="0"/>
              <a:t>Usually triangles – because they always define flat surface</a:t>
            </a:r>
          </a:p>
          <a:p>
            <a:r>
              <a:rPr lang="en-GB" sz="2400" dirty="0"/>
              <a:t>All graphics code ends up sending arrays of data to the graphics card </a:t>
            </a:r>
          </a:p>
          <a:p>
            <a:r>
              <a:rPr lang="en-GB" sz="2400" dirty="0"/>
              <a:t>Vertex Array (floating point)</a:t>
            </a:r>
          </a:p>
          <a:p>
            <a:pPr lvl="1"/>
            <a:r>
              <a:rPr lang="en-GB" sz="2000" dirty="0"/>
              <a:t>Coordinates of corners (vertices)</a:t>
            </a:r>
          </a:p>
          <a:p>
            <a:pPr lvl="1"/>
            <a:r>
              <a:rPr lang="en-GB" sz="2000" dirty="0"/>
              <a:t>x, y, z triplets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FE829C5-572E-61AF-5331-5F36CCD0E739}"/>
              </a:ext>
            </a:extLst>
          </p:cNvPr>
          <p:cNvSpPr/>
          <p:nvPr/>
        </p:nvSpPr>
        <p:spPr>
          <a:xfrm>
            <a:off x="8067368" y="1027906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C74F516-724A-C8DB-924D-41988EC40F88}"/>
              </a:ext>
            </a:extLst>
          </p:cNvPr>
          <p:cNvSpPr/>
          <p:nvPr/>
        </p:nvSpPr>
        <p:spPr>
          <a:xfrm>
            <a:off x="10402529" y="1645625"/>
            <a:ext cx="360000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6C43A6F-83D0-F6F7-2F23-74138BB608EA}"/>
              </a:ext>
            </a:extLst>
          </p:cNvPr>
          <p:cNvSpPr/>
          <p:nvPr/>
        </p:nvSpPr>
        <p:spPr>
          <a:xfrm>
            <a:off x="8247368" y="2173469"/>
            <a:ext cx="360000" cy="36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D07E2B8-30E1-2DC1-5D71-E7AF84BF1ADA}"/>
              </a:ext>
            </a:extLst>
          </p:cNvPr>
          <p:cNvSpPr/>
          <p:nvPr/>
        </p:nvSpPr>
        <p:spPr>
          <a:xfrm>
            <a:off x="9773265" y="3098341"/>
            <a:ext cx="360000" cy="36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54F8952-A499-B2CA-EB33-28BD80F01DC1}"/>
              </a:ext>
            </a:extLst>
          </p:cNvPr>
          <p:cNvSpPr/>
          <p:nvPr/>
        </p:nvSpPr>
        <p:spPr>
          <a:xfrm>
            <a:off x="10773484" y="514915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3ABFF1-DCE8-8315-5C1A-1D1E54979721}"/>
              </a:ext>
            </a:extLst>
          </p:cNvPr>
          <p:cNvCxnSpPr>
            <a:endCxn id="4" idx="7"/>
          </p:cNvCxnSpPr>
          <p:nvPr/>
        </p:nvCxnSpPr>
        <p:spPr>
          <a:xfrm flipH="1">
            <a:off x="8427368" y="693174"/>
            <a:ext cx="2515935" cy="514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C0539A-2C6B-B1D0-9F5D-3EA5C202777B}"/>
              </a:ext>
            </a:extLst>
          </p:cNvPr>
          <p:cNvCxnSpPr>
            <a:cxnSpLocks/>
            <a:endCxn id="4" idx="6"/>
          </p:cNvCxnSpPr>
          <p:nvPr/>
        </p:nvCxnSpPr>
        <p:spPr>
          <a:xfrm flipH="1" flipV="1">
            <a:off x="8427368" y="1207906"/>
            <a:ext cx="2144100" cy="617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FFE826A-3E6C-29E4-8AD9-FB232C8A1517}"/>
              </a:ext>
            </a:extLst>
          </p:cNvPr>
          <p:cNvCxnSpPr>
            <a:cxnSpLocks/>
          </p:cNvCxnSpPr>
          <p:nvPr/>
        </p:nvCxnSpPr>
        <p:spPr>
          <a:xfrm flipV="1">
            <a:off x="10571468" y="693174"/>
            <a:ext cx="371835" cy="1132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47BA9F-3157-FB77-8A14-BE210A0EE252}"/>
              </a:ext>
            </a:extLst>
          </p:cNvPr>
          <p:cNvCxnSpPr>
            <a:stCxn id="4" idx="4"/>
          </p:cNvCxnSpPr>
          <p:nvPr/>
        </p:nvCxnSpPr>
        <p:spPr>
          <a:xfrm>
            <a:off x="8247368" y="1387906"/>
            <a:ext cx="180000" cy="965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D0F16C4-DEE0-EB12-FCB8-34033FB691F6}"/>
              </a:ext>
            </a:extLst>
          </p:cNvPr>
          <p:cNvCxnSpPr>
            <a:cxnSpLocks/>
          </p:cNvCxnSpPr>
          <p:nvPr/>
        </p:nvCxnSpPr>
        <p:spPr>
          <a:xfrm>
            <a:off x="8427368" y="2340357"/>
            <a:ext cx="1525897" cy="937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91A16F0-7109-8443-2AB2-E27A84A2BA4A}"/>
              </a:ext>
            </a:extLst>
          </p:cNvPr>
          <p:cNvCxnSpPr/>
          <p:nvPr/>
        </p:nvCxnSpPr>
        <p:spPr>
          <a:xfrm flipV="1">
            <a:off x="8427368" y="1825625"/>
            <a:ext cx="2144100" cy="514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27EB5C-427A-42D3-68E2-24C1A0E6946A}"/>
              </a:ext>
            </a:extLst>
          </p:cNvPr>
          <p:cNvCxnSpPr>
            <a:endCxn id="7" idx="4"/>
          </p:cNvCxnSpPr>
          <p:nvPr/>
        </p:nvCxnSpPr>
        <p:spPr>
          <a:xfrm flipH="1">
            <a:off x="9953265" y="1825625"/>
            <a:ext cx="618203" cy="14527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A0DFA091-57CC-2400-DE9A-9157674EB9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39760"/>
              </p:ext>
            </p:extLst>
          </p:nvPr>
        </p:nvGraphicFramePr>
        <p:xfrm>
          <a:off x="1371418" y="4444718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44330310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404445874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12861039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5263208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31705338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31580842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82490893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16308729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403637433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89434785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94548882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428605662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63405899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24970218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53568466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728966013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VA</a:t>
                      </a:r>
                    </a:p>
                  </a:txBody>
                  <a:tcPr vert="vert270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dirty="0"/>
                        <a:t>V1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dirty="0"/>
                        <a:t>V2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dirty="0"/>
                        <a:t>V3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dirty="0"/>
                        <a:t>V4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dirty="0"/>
                        <a:t>V5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23208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ysClr val="windowText" lastClr="000000"/>
                          </a:solidFill>
                        </a:rPr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ysClr val="windowText" lastClr="000000"/>
                          </a:solidFill>
                        </a:rPr>
                        <a:t>y1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ysClr val="windowText" lastClr="000000"/>
                          </a:solidFill>
                        </a:rPr>
                        <a:t>z1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y2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z2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y3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z3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x4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y4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z4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x5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y5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z5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308770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88AB231D-7250-DADE-967C-D22769AEBC26}"/>
              </a:ext>
            </a:extLst>
          </p:cNvPr>
          <p:cNvSpPr txBox="1"/>
          <p:nvPr/>
        </p:nvSpPr>
        <p:spPr>
          <a:xfrm>
            <a:off x="10536523" y="180459"/>
            <a:ext cx="59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73B30E-7F70-DDEC-2017-6944E6518F18}"/>
              </a:ext>
            </a:extLst>
          </p:cNvPr>
          <p:cNvSpPr txBox="1"/>
          <p:nvPr/>
        </p:nvSpPr>
        <p:spPr>
          <a:xfrm>
            <a:off x="8330903" y="643034"/>
            <a:ext cx="59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2A4F2F-F412-79E9-5BF8-89192172F020}"/>
              </a:ext>
            </a:extLst>
          </p:cNvPr>
          <p:cNvSpPr txBox="1"/>
          <p:nvPr/>
        </p:nvSpPr>
        <p:spPr>
          <a:xfrm>
            <a:off x="10632987" y="1378080"/>
            <a:ext cx="59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A97D28-17FD-E764-0F7C-584F109BDE06}"/>
              </a:ext>
            </a:extLst>
          </p:cNvPr>
          <p:cNvSpPr txBox="1"/>
          <p:nvPr/>
        </p:nvSpPr>
        <p:spPr>
          <a:xfrm>
            <a:off x="8477826" y="1870687"/>
            <a:ext cx="59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587D00-7FE4-7D10-2760-019F66272E0B}"/>
              </a:ext>
            </a:extLst>
          </p:cNvPr>
          <p:cNvSpPr txBox="1"/>
          <p:nvPr/>
        </p:nvSpPr>
        <p:spPr>
          <a:xfrm>
            <a:off x="10054515" y="2821028"/>
            <a:ext cx="59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70C676-95CC-C157-416F-13F99F8D9282}"/>
              </a:ext>
            </a:extLst>
          </p:cNvPr>
          <p:cNvSpPr txBox="1"/>
          <p:nvPr/>
        </p:nvSpPr>
        <p:spPr>
          <a:xfrm>
            <a:off x="580308" y="5604956"/>
            <a:ext cx="1007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double verts[] = { 0.,0.,0.,  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0.,1.,2.,  </a:t>
            </a:r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1.,1.,1.,  </a:t>
            </a:r>
            <a:r>
              <a:rPr lang="en-GB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2.,3.,1., 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3.,1.,1. </a:t>
            </a:r>
            <a:r>
              <a:rPr lang="en-GB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887183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FD31F-73F6-BFEF-84BA-D9E0B254B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GB" dirty="0"/>
              <a:t>What is it?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C451A4-BAAC-6C2B-243E-2BC7C8474468}"/>
              </a:ext>
            </a:extLst>
          </p:cNvPr>
          <p:cNvSpPr/>
          <p:nvPr/>
        </p:nvSpPr>
        <p:spPr>
          <a:xfrm>
            <a:off x="105626" y="1119035"/>
            <a:ext cx="5837974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Virtual Reality: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Stereoscopic headset provides realistic 3D rendering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Movement of headset causes corresponding change to rendering, given impression that immersed in virtual world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Technical requirement: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World transform matrix must be able to track headset movement in real world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1600" dirty="0"/>
              <a:t>References in real world used to compute headset position/rotation and therefore appropriate transform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Require 2 camera points in virtual world – one for each eye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dirty="0"/>
              <a:t>The rendering process described earlier must be done twice!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Different methods for tracking but HTC use “lighthouse” beacons that the headset uses as reference points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pic>
        <p:nvPicPr>
          <p:cNvPr id="2052" name="Picture 4" descr="HTC Vive review - The Verge">
            <a:extLst>
              <a:ext uri="{FF2B5EF4-FFF2-40B4-BE49-F238E27FC236}">
                <a16:creationId xmlns:a16="http://schemas.microsoft.com/office/drawing/2014/main" id="{31B7DBB7-56FD-B187-7C8C-5FEEA51A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521" y="234155"/>
            <a:ext cx="4467504" cy="297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VIVE Base Station">
            <a:extLst>
              <a:ext uri="{FF2B5EF4-FFF2-40B4-BE49-F238E27FC236}">
                <a16:creationId xmlns:a16="http://schemas.microsoft.com/office/drawing/2014/main" id="{F5A71093-5B0B-9CD0-0BD2-05601DF2E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60720" y="4735499"/>
            <a:ext cx="2450305" cy="2450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C Vive Pro 2 Review – &quot;Pro&quot; Price with Not Quite Pro Performance">
            <a:extLst>
              <a:ext uri="{FF2B5EF4-FFF2-40B4-BE49-F238E27FC236}">
                <a16:creationId xmlns:a16="http://schemas.microsoft.com/office/drawing/2014/main" id="{6AAA942D-59A8-764D-25D6-011EAB44A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8425" y="3314091"/>
            <a:ext cx="3022600" cy="169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9036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SteamVR HTC Vive In-depth – Lighthouse Tracking System Dissected and Explored">
            <a:extLst>
              <a:ext uri="{FF2B5EF4-FFF2-40B4-BE49-F238E27FC236}">
                <a16:creationId xmlns:a16="http://schemas.microsoft.com/office/drawing/2014/main" id="{C1455559-0EF4-31B2-5E14-618DC8AF0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451" y="2155739"/>
            <a:ext cx="2917956" cy="194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VIVE Base Station">
            <a:extLst>
              <a:ext uri="{FF2B5EF4-FFF2-40B4-BE49-F238E27FC236}">
                <a16:creationId xmlns:a16="http://schemas.microsoft.com/office/drawing/2014/main" id="{D28F619E-0C8C-78F8-382D-983D63A45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1125" y="87091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E46D7515-6F7C-0B13-E406-5FB9DFABC5EF}"/>
              </a:ext>
            </a:extLst>
          </p:cNvPr>
          <p:cNvSpPr/>
          <p:nvPr/>
        </p:nvSpPr>
        <p:spPr>
          <a:xfrm rot="17284422">
            <a:off x="2035285" y="268526"/>
            <a:ext cx="3077029" cy="4651211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DA6BFA00-A66D-ED5A-387C-B1FB59F2D98B}"/>
              </a:ext>
            </a:extLst>
          </p:cNvPr>
          <p:cNvSpPr/>
          <p:nvPr/>
        </p:nvSpPr>
        <p:spPr>
          <a:xfrm rot="19747594" flipV="1">
            <a:off x="3317045" y="3283930"/>
            <a:ext cx="4801708" cy="290140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86537BF9-4BF6-BAE9-EB95-CE27051BE028}"/>
              </a:ext>
            </a:extLst>
          </p:cNvPr>
          <p:cNvSpPr/>
          <p:nvPr/>
        </p:nvSpPr>
        <p:spPr>
          <a:xfrm rot="15453030" flipV="1">
            <a:off x="3367192" y="3101519"/>
            <a:ext cx="4801708" cy="290140"/>
          </a:xfrm>
          <a:prstGeom prst="left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FF0E09-07EC-F0E9-9C84-5CC49BE8B185}"/>
              </a:ext>
            </a:extLst>
          </p:cNvPr>
          <p:cNvSpPr txBox="1"/>
          <p:nvPr/>
        </p:nvSpPr>
        <p:spPr>
          <a:xfrm>
            <a:off x="111125" y="4948132"/>
            <a:ext cx="61508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Sweep two lasers (</a:t>
            </a:r>
            <a:r>
              <a:rPr lang="en-GB" dirty="0" err="1"/>
              <a:t>x,y</a:t>
            </a:r>
            <a:r>
              <a:rPr lang="en-GB" dirty="0"/>
              <a:t> directions) at set intervals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Timing reset flash from LEDs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Time between reset flash and each of lasers being detected = position in room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Data encoded to signify which lighthouse is broadcasting (up to 16 channels)</a:t>
            </a:r>
          </a:p>
        </p:txBody>
      </p:sp>
      <p:pic>
        <p:nvPicPr>
          <p:cNvPr id="3080" name="Picture 8" descr="Vive lighthouse explained : r/Vive">
            <a:extLst>
              <a:ext uri="{FF2B5EF4-FFF2-40B4-BE49-F238E27FC236}">
                <a16:creationId xmlns:a16="http://schemas.microsoft.com/office/drawing/2014/main" id="{E19D17F2-737E-20EB-E348-7C54EE23C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114" y="4186389"/>
            <a:ext cx="3684541" cy="241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8E302C-CFC9-B8B7-B831-5E4B624D1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86" y="18255"/>
            <a:ext cx="10225314" cy="1325563"/>
          </a:xfrm>
        </p:spPr>
        <p:txBody>
          <a:bodyPr/>
          <a:lstStyle/>
          <a:p>
            <a:r>
              <a:rPr lang="en-GB" dirty="0"/>
              <a:t>HTC Lighthouse Technology</a:t>
            </a:r>
          </a:p>
        </p:txBody>
      </p:sp>
      <p:pic>
        <p:nvPicPr>
          <p:cNvPr id="6146" name="Picture 2" descr="Alan Yates: Why Valve's Lighthouse Can't Work | Hackaday">
            <a:extLst>
              <a:ext uri="{FF2B5EF4-FFF2-40B4-BE49-F238E27FC236}">
                <a16:creationId xmlns:a16="http://schemas.microsoft.com/office/drawing/2014/main" id="{35D37F4F-C825-65A5-73ED-FB6484725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301" y="157873"/>
            <a:ext cx="2254106" cy="187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6625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E302C-CFC9-B8B7-B831-5E4B624D1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770" y="18255"/>
            <a:ext cx="10239829" cy="1325563"/>
          </a:xfrm>
        </p:spPr>
        <p:txBody>
          <a:bodyPr/>
          <a:lstStyle/>
          <a:p>
            <a:r>
              <a:rPr lang="en-GB" dirty="0"/>
              <a:t>HTC Lighthouse Technology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365394E-FC20-2F7B-AF79-44F219830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809" y="1202304"/>
            <a:ext cx="7144814" cy="474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80DCBF-ACD5-EC3A-4239-FB25B6D0473C}"/>
              </a:ext>
            </a:extLst>
          </p:cNvPr>
          <p:cNvSpPr txBox="1"/>
          <p:nvPr/>
        </p:nvSpPr>
        <p:spPr>
          <a:xfrm>
            <a:off x="6670078" y="6426006"/>
            <a:ext cx="6219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i="1" dirty="0"/>
              <a:t>https://www.roadtovr.com/htc-vive-lighthouse-fcc-approval-base-station-tracker/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12C20CA-F39E-B374-6875-C94646B83579}"/>
              </a:ext>
            </a:extLst>
          </p:cNvPr>
          <p:cNvSpPr/>
          <p:nvPr/>
        </p:nvSpPr>
        <p:spPr>
          <a:xfrm>
            <a:off x="6670078" y="2423885"/>
            <a:ext cx="493486" cy="4826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6" name="Picture 8" descr="HTC VIVE Pro 2 Headset (Windows 8) : Amazon.co.uk: Electronics &amp; Photo">
            <a:extLst>
              <a:ext uri="{FF2B5EF4-FFF2-40B4-BE49-F238E27FC236}">
                <a16:creationId xmlns:a16="http://schemas.microsoft.com/office/drawing/2014/main" id="{71638240-49AF-EAD0-771E-49A6B8EEE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1512887"/>
            <a:ext cx="4132109" cy="278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804E64B-8EDB-B747-D999-39BCAA1B310A}"/>
              </a:ext>
            </a:extLst>
          </p:cNvPr>
          <p:cNvSpPr/>
          <p:nvPr/>
        </p:nvSpPr>
        <p:spPr>
          <a:xfrm>
            <a:off x="1466706" y="1825171"/>
            <a:ext cx="493486" cy="4826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193CB6-714D-8FC4-8FD2-03BE2AD68C43}"/>
              </a:ext>
            </a:extLst>
          </p:cNvPr>
          <p:cNvSpPr txBox="1"/>
          <p:nvPr/>
        </p:nvSpPr>
        <p:spPr>
          <a:xfrm>
            <a:off x="0" y="4489052"/>
            <a:ext cx="42772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Sensors in headset triangulate position based on laser beam timing (translation matrix)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Lots of sensors, which sensors detect lasers determines rotation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Controller position determined in similar way</a:t>
            </a:r>
          </a:p>
        </p:txBody>
      </p:sp>
    </p:spTree>
    <p:extLst>
      <p:ext uri="{BB962C8B-B14F-4D97-AF65-F5344CB8AC3E}">
        <p14:creationId xmlns:p14="http://schemas.microsoft.com/office/powerpoint/2010/main" val="41206605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ECE41-2A56-1392-DDA3-B7B71DAE1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28" y="0"/>
            <a:ext cx="10283371" cy="1325563"/>
          </a:xfrm>
        </p:spPr>
        <p:txBody>
          <a:bodyPr/>
          <a:lstStyle/>
          <a:p>
            <a:r>
              <a:rPr lang="en-GB" dirty="0"/>
              <a:t>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F2B11-EC44-6DB1-7210-F207D8B5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627" y="1175659"/>
            <a:ext cx="5965372" cy="5842000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Lighthouses can be positioned anywhere, system needs to know how to relate room to lighthouse position</a:t>
            </a:r>
          </a:p>
          <a:p>
            <a:pPr lvl="1"/>
            <a:r>
              <a:rPr lang="en-GB" dirty="0"/>
              <a:t>Where is floor, which was is up, etc.</a:t>
            </a:r>
          </a:p>
          <a:p>
            <a:pPr lvl="1"/>
            <a:endParaRPr lang="en-GB" dirty="0"/>
          </a:p>
          <a:p>
            <a:r>
              <a:rPr lang="en-GB" dirty="0"/>
              <a:t>Initial calibration process</a:t>
            </a:r>
          </a:p>
          <a:p>
            <a:pPr lvl="1"/>
            <a:r>
              <a:rPr lang="en-GB" dirty="0"/>
              <a:t>Standing</a:t>
            </a:r>
          </a:p>
          <a:p>
            <a:pPr lvl="2"/>
            <a:r>
              <a:rPr lang="en-GB" dirty="0"/>
              <a:t>VR doesn’t allow you to walk around (walking around has no effect on virtual position)</a:t>
            </a:r>
          </a:p>
          <a:p>
            <a:pPr lvl="1"/>
            <a:r>
              <a:rPr lang="en-GB" dirty="0"/>
              <a:t>Room-scale</a:t>
            </a:r>
          </a:p>
          <a:p>
            <a:pPr lvl="2"/>
            <a:r>
              <a:rPr lang="en-GB" dirty="0"/>
              <a:t>Walking around in reality = walking around in VR</a:t>
            </a:r>
          </a:p>
          <a:p>
            <a:pPr lvl="2"/>
            <a:endParaRPr lang="en-GB" dirty="0"/>
          </a:p>
          <a:p>
            <a:r>
              <a:rPr lang="en-GB" dirty="0">
                <a:solidFill>
                  <a:srgbClr val="FF0000"/>
                </a:solidFill>
              </a:rPr>
              <a:t>For initial testing – use standing, don’t walk around!</a:t>
            </a:r>
          </a:p>
          <a:p>
            <a:endParaRPr lang="en-GB" dirty="0">
              <a:solidFill>
                <a:srgbClr val="FF0000"/>
              </a:solidFill>
            </a:endParaRPr>
          </a:p>
          <a:p>
            <a:r>
              <a:rPr lang="en-GB" dirty="0">
                <a:solidFill>
                  <a:srgbClr val="FF0000"/>
                </a:solidFill>
              </a:rPr>
              <a:t>For room-scale: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Only use this later, if/when needed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You need to clear a safe area, this is defined in VR.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Must have someone else watching to warn of hazards – will be easy to walk into something/someone or trip over something</a:t>
            </a:r>
          </a:p>
          <a:p>
            <a:pPr lvl="1"/>
            <a:endParaRPr lang="en-GB" dirty="0"/>
          </a:p>
          <a:p>
            <a:r>
              <a:rPr lang="en-GB" dirty="0"/>
              <a:t>System will guide you through calibration process – likely to need to do it at various points (if something changes, system will tell you to recalibrate)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4100" name="Picture 4" descr="Experimenting with HTC Vive camera tracking using… - aximmetry.com">
            <a:extLst>
              <a:ext uri="{FF2B5EF4-FFF2-40B4-BE49-F238E27FC236}">
                <a16:creationId xmlns:a16="http://schemas.microsoft.com/office/drawing/2014/main" id="{AD497304-E2A5-8D8A-8927-003AAC599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628" y="116530"/>
            <a:ext cx="5834744" cy="329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onfirming Your Height in VR – IrisVR">
            <a:extLst>
              <a:ext uri="{FF2B5EF4-FFF2-40B4-BE49-F238E27FC236}">
                <a16:creationId xmlns:a16="http://schemas.microsoft.com/office/drawing/2014/main" id="{33DD13A9-2A7D-265E-CB15-3F51B1843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627" y="3435622"/>
            <a:ext cx="5834745" cy="330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382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0166B-6370-B69B-2A4A-AE0339106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3" y="0"/>
            <a:ext cx="10515600" cy="1325563"/>
          </a:xfrm>
        </p:spPr>
        <p:txBody>
          <a:bodyPr/>
          <a:lstStyle/>
          <a:p>
            <a:r>
              <a:rPr lang="en-GB" dirty="0"/>
              <a:t>Graphics Data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6329B-0291-E61A-F745-BEFD9C350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99" y="1187514"/>
            <a:ext cx="6854237" cy="4953197"/>
          </a:xfrm>
        </p:spPr>
        <p:txBody>
          <a:bodyPr>
            <a:normAutofit/>
          </a:bodyPr>
          <a:lstStyle/>
          <a:p>
            <a:r>
              <a:rPr lang="en-GB" sz="2400" dirty="0"/>
              <a:t>3D models described as polygons</a:t>
            </a:r>
          </a:p>
          <a:p>
            <a:pPr lvl="1"/>
            <a:r>
              <a:rPr lang="en-GB" sz="2000" dirty="0"/>
              <a:t>Primitive 2D shapes in 3D space</a:t>
            </a:r>
          </a:p>
          <a:p>
            <a:pPr lvl="1"/>
            <a:r>
              <a:rPr lang="en-GB" sz="2000" dirty="0"/>
              <a:t>Usually triangles</a:t>
            </a:r>
          </a:p>
          <a:p>
            <a:r>
              <a:rPr lang="en-GB" sz="2400" dirty="0"/>
              <a:t>All graphics code ends up sending arrays of data to the graphics card </a:t>
            </a:r>
          </a:p>
          <a:p>
            <a:r>
              <a:rPr lang="en-GB" sz="2400" dirty="0"/>
              <a:t>Polygon Array (integers)</a:t>
            </a:r>
          </a:p>
          <a:p>
            <a:pPr lvl="1"/>
            <a:r>
              <a:rPr lang="en-GB" sz="2000" dirty="0"/>
              <a:t>How are polygons created in terms of vertices</a:t>
            </a:r>
          </a:p>
          <a:p>
            <a:pPr lvl="1"/>
            <a:r>
              <a:rPr lang="en-GB" sz="2000" dirty="0"/>
              <a:t>Sequence is important</a:t>
            </a:r>
          </a:p>
          <a:p>
            <a:pPr lvl="2"/>
            <a:r>
              <a:rPr lang="en-GB" sz="1800" dirty="0"/>
              <a:t>Either Clockwise (CW) Counter-Clockwise Winding (CCW) – this is order as viewed from </a:t>
            </a:r>
            <a:r>
              <a:rPr lang="en-GB" sz="1800" i="1" dirty="0"/>
              <a:t>front</a:t>
            </a:r>
            <a:r>
              <a:rPr lang="en-GB" sz="1800" dirty="0"/>
              <a:t> of polygon</a:t>
            </a:r>
          </a:p>
          <a:p>
            <a:pPr lvl="2"/>
            <a:r>
              <a:rPr lang="en-GB" sz="1800" dirty="0"/>
              <a:t>Front/back matters as it affects rendering: </a:t>
            </a:r>
          </a:p>
          <a:p>
            <a:pPr lvl="3"/>
            <a:r>
              <a:rPr lang="en-GB" sz="1600" dirty="0"/>
              <a:t>Don’t draw surfaces facing away from camera (back face culling) – polygon is invisible from rear</a:t>
            </a:r>
          </a:p>
          <a:p>
            <a:pPr lvl="3"/>
            <a:r>
              <a:rPr lang="en-GB" sz="1600" dirty="0"/>
              <a:t>Surface direction (called surface normal vector) used in lighting calculations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FE829C5-572E-61AF-5331-5F36CCD0E739}"/>
              </a:ext>
            </a:extLst>
          </p:cNvPr>
          <p:cNvSpPr/>
          <p:nvPr/>
        </p:nvSpPr>
        <p:spPr>
          <a:xfrm>
            <a:off x="8067368" y="1027906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C74F516-724A-C8DB-924D-41988EC40F88}"/>
              </a:ext>
            </a:extLst>
          </p:cNvPr>
          <p:cNvSpPr/>
          <p:nvPr/>
        </p:nvSpPr>
        <p:spPr>
          <a:xfrm>
            <a:off x="10402529" y="1645625"/>
            <a:ext cx="360000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6C43A6F-83D0-F6F7-2F23-74138BB608EA}"/>
              </a:ext>
            </a:extLst>
          </p:cNvPr>
          <p:cNvSpPr/>
          <p:nvPr/>
        </p:nvSpPr>
        <p:spPr>
          <a:xfrm>
            <a:off x="8247368" y="2173469"/>
            <a:ext cx="360000" cy="36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D07E2B8-30E1-2DC1-5D71-E7AF84BF1ADA}"/>
              </a:ext>
            </a:extLst>
          </p:cNvPr>
          <p:cNvSpPr/>
          <p:nvPr/>
        </p:nvSpPr>
        <p:spPr>
          <a:xfrm>
            <a:off x="9773265" y="3098341"/>
            <a:ext cx="360000" cy="36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54F8952-A499-B2CA-EB33-28BD80F01DC1}"/>
              </a:ext>
            </a:extLst>
          </p:cNvPr>
          <p:cNvSpPr/>
          <p:nvPr/>
        </p:nvSpPr>
        <p:spPr>
          <a:xfrm>
            <a:off x="10773484" y="514915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3ABFF1-DCE8-8315-5C1A-1D1E54979721}"/>
              </a:ext>
            </a:extLst>
          </p:cNvPr>
          <p:cNvCxnSpPr>
            <a:endCxn id="4" idx="7"/>
          </p:cNvCxnSpPr>
          <p:nvPr/>
        </p:nvCxnSpPr>
        <p:spPr>
          <a:xfrm flipH="1">
            <a:off x="8427368" y="693174"/>
            <a:ext cx="2515935" cy="514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C0539A-2C6B-B1D0-9F5D-3EA5C202777B}"/>
              </a:ext>
            </a:extLst>
          </p:cNvPr>
          <p:cNvCxnSpPr>
            <a:cxnSpLocks/>
            <a:endCxn id="4" idx="6"/>
          </p:cNvCxnSpPr>
          <p:nvPr/>
        </p:nvCxnSpPr>
        <p:spPr>
          <a:xfrm flipH="1" flipV="1">
            <a:off x="8427368" y="1207906"/>
            <a:ext cx="2144100" cy="617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FFE826A-3E6C-29E4-8AD9-FB232C8A1517}"/>
              </a:ext>
            </a:extLst>
          </p:cNvPr>
          <p:cNvCxnSpPr>
            <a:cxnSpLocks/>
          </p:cNvCxnSpPr>
          <p:nvPr/>
        </p:nvCxnSpPr>
        <p:spPr>
          <a:xfrm flipV="1">
            <a:off x="10571468" y="693174"/>
            <a:ext cx="371835" cy="1132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47BA9F-3157-FB77-8A14-BE210A0EE252}"/>
              </a:ext>
            </a:extLst>
          </p:cNvPr>
          <p:cNvCxnSpPr>
            <a:stCxn id="4" idx="4"/>
          </p:cNvCxnSpPr>
          <p:nvPr/>
        </p:nvCxnSpPr>
        <p:spPr>
          <a:xfrm>
            <a:off x="8247368" y="1387906"/>
            <a:ext cx="180000" cy="965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D0F16C4-DEE0-EB12-FCB8-34033FB691F6}"/>
              </a:ext>
            </a:extLst>
          </p:cNvPr>
          <p:cNvCxnSpPr>
            <a:cxnSpLocks/>
          </p:cNvCxnSpPr>
          <p:nvPr/>
        </p:nvCxnSpPr>
        <p:spPr>
          <a:xfrm>
            <a:off x="8427368" y="2340357"/>
            <a:ext cx="1525897" cy="937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91A16F0-7109-8443-2AB2-E27A84A2BA4A}"/>
              </a:ext>
            </a:extLst>
          </p:cNvPr>
          <p:cNvCxnSpPr/>
          <p:nvPr/>
        </p:nvCxnSpPr>
        <p:spPr>
          <a:xfrm flipV="1">
            <a:off x="8427368" y="1825625"/>
            <a:ext cx="2144100" cy="514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27EB5C-427A-42D3-68E2-24C1A0E6946A}"/>
              </a:ext>
            </a:extLst>
          </p:cNvPr>
          <p:cNvCxnSpPr>
            <a:endCxn id="7" idx="4"/>
          </p:cNvCxnSpPr>
          <p:nvPr/>
        </p:nvCxnSpPr>
        <p:spPr>
          <a:xfrm flipH="1">
            <a:off x="9953265" y="1825625"/>
            <a:ext cx="618203" cy="14527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8AB231D-7250-DADE-967C-D22769AEBC26}"/>
              </a:ext>
            </a:extLst>
          </p:cNvPr>
          <p:cNvSpPr txBox="1"/>
          <p:nvPr/>
        </p:nvSpPr>
        <p:spPr>
          <a:xfrm>
            <a:off x="10536523" y="180459"/>
            <a:ext cx="59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73B30E-7F70-DDEC-2017-6944E6518F18}"/>
              </a:ext>
            </a:extLst>
          </p:cNvPr>
          <p:cNvSpPr txBox="1"/>
          <p:nvPr/>
        </p:nvSpPr>
        <p:spPr>
          <a:xfrm>
            <a:off x="8330903" y="643034"/>
            <a:ext cx="59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2A4F2F-F412-79E9-5BF8-89192172F020}"/>
              </a:ext>
            </a:extLst>
          </p:cNvPr>
          <p:cNvSpPr txBox="1"/>
          <p:nvPr/>
        </p:nvSpPr>
        <p:spPr>
          <a:xfrm>
            <a:off x="10632987" y="1378080"/>
            <a:ext cx="59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A97D28-17FD-E764-0F7C-584F109BDE06}"/>
              </a:ext>
            </a:extLst>
          </p:cNvPr>
          <p:cNvSpPr txBox="1"/>
          <p:nvPr/>
        </p:nvSpPr>
        <p:spPr>
          <a:xfrm>
            <a:off x="8477826" y="1870687"/>
            <a:ext cx="59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587D00-7FE4-7D10-2760-019F66272E0B}"/>
              </a:ext>
            </a:extLst>
          </p:cNvPr>
          <p:cNvSpPr txBox="1"/>
          <p:nvPr/>
        </p:nvSpPr>
        <p:spPr>
          <a:xfrm>
            <a:off x="10054515" y="2821028"/>
            <a:ext cx="59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V5</a:t>
            </a:r>
          </a:p>
        </p:txBody>
      </p:sp>
      <p:graphicFrame>
        <p:nvGraphicFramePr>
          <p:cNvPr id="9" name="Table 26">
            <a:extLst>
              <a:ext uri="{FF2B5EF4-FFF2-40B4-BE49-F238E27FC236}">
                <a16:creationId xmlns:a16="http://schemas.microsoft.com/office/drawing/2014/main" id="{8B72C174-4EFD-98AB-B402-1B1BE5D421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706708"/>
              </p:ext>
            </p:extLst>
          </p:nvPr>
        </p:nvGraphicFramePr>
        <p:xfrm>
          <a:off x="7031736" y="4290696"/>
          <a:ext cx="5080000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44330310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404445874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12861039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5263208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31705338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31580842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82490893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16308729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403637433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89434785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PA</a:t>
                      </a:r>
                    </a:p>
                  </a:txBody>
                  <a:tcPr vert="vert270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dirty="0"/>
                        <a:t>P1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dirty="0"/>
                        <a:t>P2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dirty="0"/>
                        <a:t>P3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23208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30877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ECA6214-EF45-8B13-F8EC-9DC32ED8F206}"/>
              </a:ext>
            </a:extLst>
          </p:cNvPr>
          <p:cNvSpPr txBox="1"/>
          <p:nvPr/>
        </p:nvSpPr>
        <p:spPr>
          <a:xfrm>
            <a:off x="6944369" y="5050056"/>
            <a:ext cx="5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int polys[] = { 1,3,2,  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3,4,2,  </a:t>
            </a:r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3,5,4 </a:t>
            </a:r>
            <a:r>
              <a:rPr lang="en-GB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280BD5B0-4E09-8D4F-E254-70837BE2F959}"/>
              </a:ext>
            </a:extLst>
          </p:cNvPr>
          <p:cNvSpPr/>
          <p:nvPr/>
        </p:nvSpPr>
        <p:spPr>
          <a:xfrm rot="17283480">
            <a:off x="9090689" y="-176564"/>
            <a:ext cx="1196519" cy="2210824"/>
          </a:xfrm>
          <a:prstGeom prst="triangle">
            <a:avLst>
              <a:gd name="adj" fmla="val 0"/>
            </a:avLst>
          </a:prstGeom>
          <a:gradFill>
            <a:gsLst>
              <a:gs pos="0">
                <a:schemeClr val="accent3">
                  <a:satMod val="103000"/>
                  <a:lumMod val="102000"/>
                  <a:tint val="94000"/>
                  <a:alpha val="13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  <a:alpha val="21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  <a:alpha val="10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2EC79DE3-A807-2E13-6632-B8F5D1DC67F5}"/>
              </a:ext>
            </a:extLst>
          </p:cNvPr>
          <p:cNvSpPr/>
          <p:nvPr/>
        </p:nvSpPr>
        <p:spPr>
          <a:xfrm rot="4617629">
            <a:off x="8831641" y="407015"/>
            <a:ext cx="1196519" cy="2210824"/>
          </a:xfrm>
          <a:prstGeom prst="triangle">
            <a:avLst>
              <a:gd name="adj" fmla="val 100000"/>
            </a:avLst>
          </a:prstGeom>
          <a:gradFill>
            <a:gsLst>
              <a:gs pos="0">
                <a:schemeClr val="accent3">
                  <a:satMod val="103000"/>
                  <a:lumMod val="102000"/>
                  <a:tint val="94000"/>
                  <a:alpha val="13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  <a:alpha val="21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  <a:alpha val="10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C7809FF6-CBE6-4494-05F9-C403243FC7D4}"/>
              </a:ext>
            </a:extLst>
          </p:cNvPr>
          <p:cNvSpPr/>
          <p:nvPr/>
        </p:nvSpPr>
        <p:spPr>
          <a:xfrm rot="17582174">
            <a:off x="8746986" y="1326712"/>
            <a:ext cx="1455148" cy="1721268"/>
          </a:xfrm>
          <a:prstGeom prst="triangle">
            <a:avLst>
              <a:gd name="adj" fmla="val 12922"/>
            </a:avLst>
          </a:prstGeom>
          <a:gradFill>
            <a:gsLst>
              <a:gs pos="0">
                <a:schemeClr val="accent3">
                  <a:satMod val="103000"/>
                  <a:lumMod val="102000"/>
                  <a:tint val="94000"/>
                  <a:alpha val="13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  <a:alpha val="21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  <a:alpha val="10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36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5" grpId="0" animBg="1"/>
      <p:bldP spid="15" grpId="1" animBg="1"/>
      <p:bldP spid="17" grpId="0" animBg="1"/>
      <p:bldP spid="1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0166B-6370-B69B-2A4A-AE0339106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68" y="30392"/>
            <a:ext cx="10515600" cy="1325563"/>
          </a:xfrm>
        </p:spPr>
        <p:txBody>
          <a:bodyPr/>
          <a:lstStyle/>
          <a:p>
            <a:r>
              <a:rPr lang="en-GB" dirty="0"/>
              <a:t>Graphics Data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6329B-0291-E61A-F745-BEFD9C350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312" y="1137177"/>
            <a:ext cx="6761148" cy="4262284"/>
          </a:xfrm>
        </p:spPr>
        <p:txBody>
          <a:bodyPr>
            <a:normAutofit/>
          </a:bodyPr>
          <a:lstStyle/>
          <a:p>
            <a:r>
              <a:rPr lang="en-GB" sz="2000" dirty="0"/>
              <a:t>Also need specify the colour of the polygons</a:t>
            </a:r>
          </a:p>
          <a:p>
            <a:r>
              <a:rPr lang="en-GB" sz="2000" dirty="0"/>
              <a:t>Actually specify colour at vertices</a:t>
            </a:r>
          </a:p>
          <a:p>
            <a:r>
              <a:rPr lang="en-GB" sz="2000" dirty="0"/>
              <a:t>Usually specify colour in terms of a texture</a:t>
            </a:r>
          </a:p>
          <a:p>
            <a:pPr lvl="1"/>
            <a:r>
              <a:rPr lang="en-GB" sz="1800" dirty="0"/>
              <a:t>Array of pixels (1D or 2D)</a:t>
            </a:r>
          </a:p>
          <a:p>
            <a:pPr lvl="1"/>
            <a:r>
              <a:rPr lang="en-GB" sz="1800" dirty="0"/>
              <a:t>A coordinate (0-1) used to specify location in this array</a:t>
            </a:r>
          </a:p>
          <a:p>
            <a:r>
              <a:rPr lang="en-GB" sz="2000" dirty="0"/>
              <a:t>If you know temperature of a 3D object at its vertices:</a:t>
            </a:r>
          </a:p>
          <a:p>
            <a:pPr lvl="1"/>
            <a:r>
              <a:rPr lang="en-GB" sz="1800" dirty="0"/>
              <a:t>1 = hot</a:t>
            </a:r>
          </a:p>
          <a:p>
            <a:pPr lvl="1"/>
            <a:r>
              <a:rPr lang="en-GB" sz="1800" dirty="0"/>
              <a:t>0 = cold</a:t>
            </a:r>
          </a:p>
          <a:p>
            <a:pPr lvl="1"/>
            <a:r>
              <a:rPr lang="en-GB" sz="1800" dirty="0"/>
              <a:t>Scale temperature at vertices to normalised texture coordinate (</a:t>
            </a:r>
            <a:r>
              <a:rPr lang="en-GB" sz="1800" i="1" dirty="0"/>
              <a:t>u</a:t>
            </a:r>
            <a:r>
              <a:rPr lang="en-GB" sz="1800" dirty="0"/>
              <a:t>)</a:t>
            </a:r>
          </a:p>
          <a:p>
            <a:pPr lvl="1"/>
            <a:r>
              <a:rPr lang="en-GB" sz="1800" dirty="0"/>
              <a:t>Graphics card will create nice colourful temperature plot</a:t>
            </a:r>
          </a:p>
          <a:p>
            <a:r>
              <a:rPr lang="en-GB" sz="2000" dirty="0"/>
              <a:t>Texture must also be uploaded to graphics card</a:t>
            </a:r>
          </a:p>
          <a:p>
            <a:endParaRPr lang="en-GB" sz="2000" dirty="0"/>
          </a:p>
          <a:p>
            <a:pPr lvl="1"/>
            <a:endParaRPr lang="en-GB" sz="18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FE829C5-572E-61AF-5331-5F36CCD0E739}"/>
              </a:ext>
            </a:extLst>
          </p:cNvPr>
          <p:cNvSpPr/>
          <p:nvPr/>
        </p:nvSpPr>
        <p:spPr>
          <a:xfrm>
            <a:off x="8067368" y="1027906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C74F516-724A-C8DB-924D-41988EC40F88}"/>
              </a:ext>
            </a:extLst>
          </p:cNvPr>
          <p:cNvSpPr/>
          <p:nvPr/>
        </p:nvSpPr>
        <p:spPr>
          <a:xfrm>
            <a:off x="10402529" y="1645625"/>
            <a:ext cx="360000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6C43A6F-83D0-F6F7-2F23-74138BB608EA}"/>
              </a:ext>
            </a:extLst>
          </p:cNvPr>
          <p:cNvSpPr/>
          <p:nvPr/>
        </p:nvSpPr>
        <p:spPr>
          <a:xfrm>
            <a:off x="8247368" y="2173469"/>
            <a:ext cx="360000" cy="36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D07E2B8-30E1-2DC1-5D71-E7AF84BF1ADA}"/>
              </a:ext>
            </a:extLst>
          </p:cNvPr>
          <p:cNvSpPr/>
          <p:nvPr/>
        </p:nvSpPr>
        <p:spPr>
          <a:xfrm>
            <a:off x="9773265" y="3098341"/>
            <a:ext cx="360000" cy="36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54F8952-A499-B2CA-EB33-28BD80F01DC1}"/>
              </a:ext>
            </a:extLst>
          </p:cNvPr>
          <p:cNvSpPr/>
          <p:nvPr/>
        </p:nvSpPr>
        <p:spPr>
          <a:xfrm>
            <a:off x="10773484" y="514915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3ABFF1-DCE8-8315-5C1A-1D1E54979721}"/>
              </a:ext>
            </a:extLst>
          </p:cNvPr>
          <p:cNvCxnSpPr>
            <a:endCxn id="4" idx="7"/>
          </p:cNvCxnSpPr>
          <p:nvPr/>
        </p:nvCxnSpPr>
        <p:spPr>
          <a:xfrm flipH="1">
            <a:off x="8427368" y="693174"/>
            <a:ext cx="2515935" cy="514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C0539A-2C6B-B1D0-9F5D-3EA5C202777B}"/>
              </a:ext>
            </a:extLst>
          </p:cNvPr>
          <p:cNvCxnSpPr>
            <a:cxnSpLocks/>
            <a:endCxn id="4" idx="6"/>
          </p:cNvCxnSpPr>
          <p:nvPr/>
        </p:nvCxnSpPr>
        <p:spPr>
          <a:xfrm flipH="1" flipV="1">
            <a:off x="8427368" y="1207906"/>
            <a:ext cx="2144100" cy="617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FFE826A-3E6C-29E4-8AD9-FB232C8A1517}"/>
              </a:ext>
            </a:extLst>
          </p:cNvPr>
          <p:cNvCxnSpPr>
            <a:cxnSpLocks/>
          </p:cNvCxnSpPr>
          <p:nvPr/>
        </p:nvCxnSpPr>
        <p:spPr>
          <a:xfrm flipV="1">
            <a:off x="10571468" y="693174"/>
            <a:ext cx="371835" cy="1132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47BA9F-3157-FB77-8A14-BE210A0EE252}"/>
              </a:ext>
            </a:extLst>
          </p:cNvPr>
          <p:cNvCxnSpPr>
            <a:stCxn id="4" idx="4"/>
          </p:cNvCxnSpPr>
          <p:nvPr/>
        </p:nvCxnSpPr>
        <p:spPr>
          <a:xfrm>
            <a:off x="8247368" y="1387906"/>
            <a:ext cx="180000" cy="965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D0F16C4-DEE0-EB12-FCB8-34033FB691F6}"/>
              </a:ext>
            </a:extLst>
          </p:cNvPr>
          <p:cNvCxnSpPr>
            <a:cxnSpLocks/>
          </p:cNvCxnSpPr>
          <p:nvPr/>
        </p:nvCxnSpPr>
        <p:spPr>
          <a:xfrm>
            <a:off x="8427368" y="2340357"/>
            <a:ext cx="1525897" cy="937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91A16F0-7109-8443-2AB2-E27A84A2BA4A}"/>
              </a:ext>
            </a:extLst>
          </p:cNvPr>
          <p:cNvCxnSpPr/>
          <p:nvPr/>
        </p:nvCxnSpPr>
        <p:spPr>
          <a:xfrm flipV="1">
            <a:off x="8427368" y="1825625"/>
            <a:ext cx="2144100" cy="514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27EB5C-427A-42D3-68E2-24C1A0E6946A}"/>
              </a:ext>
            </a:extLst>
          </p:cNvPr>
          <p:cNvCxnSpPr>
            <a:endCxn id="7" idx="4"/>
          </p:cNvCxnSpPr>
          <p:nvPr/>
        </p:nvCxnSpPr>
        <p:spPr>
          <a:xfrm flipH="1">
            <a:off x="9953265" y="1825625"/>
            <a:ext cx="618203" cy="14527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8AB231D-7250-DADE-967C-D22769AEBC26}"/>
              </a:ext>
            </a:extLst>
          </p:cNvPr>
          <p:cNvSpPr txBox="1"/>
          <p:nvPr/>
        </p:nvSpPr>
        <p:spPr>
          <a:xfrm>
            <a:off x="10536523" y="180459"/>
            <a:ext cx="59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73B30E-7F70-DDEC-2017-6944E6518F18}"/>
              </a:ext>
            </a:extLst>
          </p:cNvPr>
          <p:cNvSpPr txBox="1"/>
          <p:nvPr/>
        </p:nvSpPr>
        <p:spPr>
          <a:xfrm>
            <a:off x="8330903" y="643034"/>
            <a:ext cx="59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2A4F2F-F412-79E9-5BF8-89192172F020}"/>
              </a:ext>
            </a:extLst>
          </p:cNvPr>
          <p:cNvSpPr txBox="1"/>
          <p:nvPr/>
        </p:nvSpPr>
        <p:spPr>
          <a:xfrm>
            <a:off x="10632987" y="1378080"/>
            <a:ext cx="59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A97D28-17FD-E764-0F7C-584F109BDE06}"/>
              </a:ext>
            </a:extLst>
          </p:cNvPr>
          <p:cNvSpPr txBox="1"/>
          <p:nvPr/>
        </p:nvSpPr>
        <p:spPr>
          <a:xfrm>
            <a:off x="8477826" y="1870687"/>
            <a:ext cx="59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587D00-7FE4-7D10-2760-019F66272E0B}"/>
              </a:ext>
            </a:extLst>
          </p:cNvPr>
          <p:cNvSpPr txBox="1"/>
          <p:nvPr/>
        </p:nvSpPr>
        <p:spPr>
          <a:xfrm>
            <a:off x="10054515" y="2821028"/>
            <a:ext cx="59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9E6870-6743-7C59-1BF7-9682195894E6}"/>
              </a:ext>
            </a:extLst>
          </p:cNvPr>
          <p:cNvSpPr/>
          <p:nvPr/>
        </p:nvSpPr>
        <p:spPr>
          <a:xfrm>
            <a:off x="7100154" y="4267171"/>
            <a:ext cx="2335935" cy="514732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36000">
                <a:srgbClr val="00B050"/>
              </a:gs>
              <a:gs pos="73000">
                <a:srgbClr val="FFFF00"/>
              </a:gs>
              <a:gs pos="100000">
                <a:srgbClr val="FF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31FB91-B5CB-70B9-3490-E3497997507C}"/>
              </a:ext>
            </a:extLst>
          </p:cNvPr>
          <p:cNvSpPr txBox="1"/>
          <p:nvPr/>
        </p:nvSpPr>
        <p:spPr>
          <a:xfrm>
            <a:off x="6877452" y="4340691"/>
            <a:ext cx="445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99BA8E-3A6A-AF61-45E2-8243EB3AD4CB}"/>
              </a:ext>
            </a:extLst>
          </p:cNvPr>
          <p:cNvSpPr txBox="1"/>
          <p:nvPr/>
        </p:nvSpPr>
        <p:spPr>
          <a:xfrm>
            <a:off x="9931967" y="3559540"/>
            <a:ext cx="445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pic>
        <p:nvPicPr>
          <p:cNvPr id="1028" name="Picture 4" descr="Leopard Print Animal Print Instant Download SVG PNG EPS image 1">
            <a:extLst>
              <a:ext uri="{FF2B5EF4-FFF2-40B4-BE49-F238E27FC236}">
                <a16:creationId xmlns:a16="http://schemas.microsoft.com/office/drawing/2014/main" id="{25E2020F-1010-D623-FA6B-B25966724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529" y="3409881"/>
            <a:ext cx="1058964" cy="112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D99E37-0A09-A246-03EE-B1480E9B4951}"/>
              </a:ext>
            </a:extLst>
          </p:cNvPr>
          <p:cNvSpPr txBox="1"/>
          <p:nvPr/>
        </p:nvSpPr>
        <p:spPr>
          <a:xfrm>
            <a:off x="10486809" y="3688395"/>
            <a:ext cx="445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300563-7FDB-7072-1817-383F6C1BC057}"/>
              </a:ext>
            </a:extLst>
          </p:cNvPr>
          <p:cNvSpPr txBox="1"/>
          <p:nvPr/>
        </p:nvSpPr>
        <p:spPr>
          <a:xfrm>
            <a:off x="11821493" y="3726579"/>
            <a:ext cx="445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9E6EBC-51FF-3BB1-317F-380CBC75C86B}"/>
              </a:ext>
            </a:extLst>
          </p:cNvPr>
          <p:cNvSpPr txBox="1"/>
          <p:nvPr/>
        </p:nvSpPr>
        <p:spPr>
          <a:xfrm>
            <a:off x="10080903" y="3951746"/>
            <a:ext cx="445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4DCFF1-72B2-4FFC-8CFC-87970EAEF607}"/>
              </a:ext>
            </a:extLst>
          </p:cNvPr>
          <p:cNvSpPr txBox="1"/>
          <p:nvPr/>
        </p:nvSpPr>
        <p:spPr>
          <a:xfrm>
            <a:off x="11128306" y="4501461"/>
            <a:ext cx="445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BB77D4-8087-7BBC-7B6D-FEE79C4A58BA}"/>
              </a:ext>
            </a:extLst>
          </p:cNvPr>
          <p:cNvSpPr txBox="1"/>
          <p:nvPr/>
        </p:nvSpPr>
        <p:spPr>
          <a:xfrm>
            <a:off x="297165" y="5243381"/>
            <a:ext cx="294220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2D Textures &amp; texture coordinates (</a:t>
            </a:r>
            <a:r>
              <a:rPr lang="en-GB" sz="2000" i="1" dirty="0" err="1"/>
              <a:t>u</a:t>
            </a:r>
            <a:r>
              <a:rPr lang="en-GB" sz="2000" dirty="0" err="1"/>
              <a:t>,</a:t>
            </a:r>
            <a:r>
              <a:rPr lang="en-GB" sz="2000" i="1" dirty="0" err="1"/>
              <a:t>v</a:t>
            </a:r>
            <a:r>
              <a:rPr lang="en-GB" sz="2000" dirty="0"/>
              <a:t>) can also be used to map patterns onto polygons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E46D4B-CDA4-6D6F-6CC1-4BEA0C9C4B7D}"/>
              </a:ext>
            </a:extLst>
          </p:cNvPr>
          <p:cNvCxnSpPr/>
          <p:nvPr/>
        </p:nvCxnSpPr>
        <p:spPr>
          <a:xfrm>
            <a:off x="10762529" y="4870792"/>
            <a:ext cx="1072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68E9B7-FBFD-BB57-F00A-98FBA50EB11E}"/>
              </a:ext>
            </a:extLst>
          </p:cNvPr>
          <p:cNvCxnSpPr>
            <a:cxnSpLocks/>
          </p:cNvCxnSpPr>
          <p:nvPr/>
        </p:nvCxnSpPr>
        <p:spPr>
          <a:xfrm>
            <a:off x="10371280" y="3425546"/>
            <a:ext cx="0" cy="1075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796A7D9-DF9C-52C7-87C9-07FAEC68694A}"/>
              </a:ext>
            </a:extLst>
          </p:cNvPr>
          <p:cNvSpPr txBox="1"/>
          <p:nvPr/>
        </p:nvSpPr>
        <p:spPr>
          <a:xfrm>
            <a:off x="11867961" y="4699585"/>
            <a:ext cx="291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u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62F147-9277-F499-F699-221BA19301A9}"/>
              </a:ext>
            </a:extLst>
          </p:cNvPr>
          <p:cNvSpPr txBox="1"/>
          <p:nvPr/>
        </p:nvSpPr>
        <p:spPr>
          <a:xfrm>
            <a:off x="9649659" y="3894033"/>
            <a:ext cx="291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8542C3-6DC1-C917-3B71-686EA6D568E7}"/>
              </a:ext>
            </a:extLst>
          </p:cNvPr>
          <p:cNvSpPr txBox="1"/>
          <p:nvPr/>
        </p:nvSpPr>
        <p:spPr>
          <a:xfrm>
            <a:off x="10215847" y="4408120"/>
            <a:ext cx="291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v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56D480A-4DDF-CA97-3354-7ADEF0ED495E}"/>
              </a:ext>
            </a:extLst>
          </p:cNvPr>
          <p:cNvCxnSpPr>
            <a:cxnSpLocks/>
          </p:cNvCxnSpPr>
          <p:nvPr/>
        </p:nvCxnSpPr>
        <p:spPr>
          <a:xfrm>
            <a:off x="7144907" y="4201642"/>
            <a:ext cx="2277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917A540-78A7-43D9-8998-826C227C84F9}"/>
              </a:ext>
            </a:extLst>
          </p:cNvPr>
          <p:cNvSpPr txBox="1"/>
          <p:nvPr/>
        </p:nvSpPr>
        <p:spPr>
          <a:xfrm>
            <a:off x="6019391" y="5285428"/>
            <a:ext cx="1007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double </a:t>
            </a:r>
            <a:r>
              <a:rPr lang="en-GB" dirty="0" err="1">
                <a:latin typeface="Consolas" panose="020B0609020204030204" pitchFamily="49" charset="0"/>
              </a:rPr>
              <a:t>tcs</a:t>
            </a:r>
            <a:r>
              <a:rPr lang="en-GB" dirty="0">
                <a:latin typeface="Consolas" panose="020B0609020204030204" pitchFamily="49" charset="0"/>
              </a:rPr>
              <a:t>[] = { 0.9,  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0.75,  </a:t>
            </a:r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0.8,  </a:t>
            </a:r>
            <a:r>
              <a:rPr lang="en-GB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0.2, 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0.1 </a:t>
            </a:r>
            <a:r>
              <a:rPr lang="en-GB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9073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6" grpId="0"/>
      <p:bldP spid="33" grpId="0"/>
      <p:bldP spid="34" grpId="0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0166B-6370-B69B-2A4A-AE0339106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68" y="30392"/>
            <a:ext cx="10515600" cy="1325563"/>
          </a:xfrm>
        </p:spPr>
        <p:txBody>
          <a:bodyPr/>
          <a:lstStyle/>
          <a:p>
            <a:r>
              <a:rPr lang="en-GB" dirty="0"/>
              <a:t>Graphics Data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6329B-0291-E61A-F745-BEFD9C350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312" y="1137177"/>
            <a:ext cx="6761148" cy="4262284"/>
          </a:xfrm>
        </p:spPr>
        <p:txBody>
          <a:bodyPr>
            <a:normAutofit/>
          </a:bodyPr>
          <a:lstStyle/>
          <a:p>
            <a:r>
              <a:rPr lang="en-GB" sz="2000" dirty="0"/>
              <a:t>Also need specify the colour of the polygons</a:t>
            </a:r>
          </a:p>
          <a:p>
            <a:r>
              <a:rPr lang="en-GB" sz="2000" dirty="0"/>
              <a:t>Actually specify colour at vertices</a:t>
            </a:r>
          </a:p>
          <a:p>
            <a:r>
              <a:rPr lang="en-GB" sz="2000" dirty="0"/>
              <a:t>Usually specify colour in terms of a texture</a:t>
            </a:r>
          </a:p>
          <a:p>
            <a:pPr lvl="1"/>
            <a:r>
              <a:rPr lang="en-GB" sz="1800" dirty="0"/>
              <a:t>Array of pixels (1D or 2D)</a:t>
            </a:r>
          </a:p>
          <a:p>
            <a:pPr lvl="1"/>
            <a:r>
              <a:rPr lang="en-GB" sz="1800" dirty="0"/>
              <a:t>A coordinate (0-1) used to specify location in this array</a:t>
            </a:r>
          </a:p>
          <a:p>
            <a:r>
              <a:rPr lang="en-GB" sz="2000" dirty="0"/>
              <a:t>If you know temperature of a 3D object at its vertices:</a:t>
            </a:r>
          </a:p>
          <a:p>
            <a:pPr lvl="1"/>
            <a:r>
              <a:rPr lang="en-GB" sz="1800" dirty="0"/>
              <a:t>1 = hot</a:t>
            </a:r>
          </a:p>
          <a:p>
            <a:pPr lvl="1"/>
            <a:r>
              <a:rPr lang="en-GB" sz="1800" dirty="0"/>
              <a:t>0 = cold</a:t>
            </a:r>
          </a:p>
          <a:p>
            <a:pPr lvl="1"/>
            <a:r>
              <a:rPr lang="en-GB" sz="1800" dirty="0"/>
              <a:t>Scale temperature at vertices to normalised texture coordinate (</a:t>
            </a:r>
            <a:r>
              <a:rPr lang="en-GB" sz="1800" i="1" dirty="0"/>
              <a:t>u</a:t>
            </a:r>
            <a:r>
              <a:rPr lang="en-GB" sz="1800" dirty="0"/>
              <a:t>)</a:t>
            </a:r>
          </a:p>
          <a:p>
            <a:pPr lvl="1"/>
            <a:r>
              <a:rPr lang="en-GB" sz="1800" dirty="0"/>
              <a:t>Graphics card will create nice colourful temperature plot</a:t>
            </a:r>
          </a:p>
          <a:p>
            <a:r>
              <a:rPr lang="en-GB" sz="2000" dirty="0"/>
              <a:t>Texture must also be uploaded to graphics card</a:t>
            </a:r>
          </a:p>
          <a:p>
            <a:endParaRPr lang="en-GB" sz="2000" dirty="0"/>
          </a:p>
          <a:p>
            <a:pPr lvl="1"/>
            <a:endParaRPr lang="en-GB" sz="18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FE829C5-572E-61AF-5331-5F36CCD0E739}"/>
              </a:ext>
            </a:extLst>
          </p:cNvPr>
          <p:cNvSpPr/>
          <p:nvPr/>
        </p:nvSpPr>
        <p:spPr>
          <a:xfrm>
            <a:off x="8067368" y="1027906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C74F516-724A-C8DB-924D-41988EC40F88}"/>
              </a:ext>
            </a:extLst>
          </p:cNvPr>
          <p:cNvSpPr/>
          <p:nvPr/>
        </p:nvSpPr>
        <p:spPr>
          <a:xfrm>
            <a:off x="10402529" y="1645625"/>
            <a:ext cx="360000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6C43A6F-83D0-F6F7-2F23-74138BB608EA}"/>
              </a:ext>
            </a:extLst>
          </p:cNvPr>
          <p:cNvSpPr/>
          <p:nvPr/>
        </p:nvSpPr>
        <p:spPr>
          <a:xfrm>
            <a:off x="8247368" y="2173469"/>
            <a:ext cx="360000" cy="36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D07E2B8-30E1-2DC1-5D71-E7AF84BF1ADA}"/>
              </a:ext>
            </a:extLst>
          </p:cNvPr>
          <p:cNvSpPr/>
          <p:nvPr/>
        </p:nvSpPr>
        <p:spPr>
          <a:xfrm>
            <a:off x="9773265" y="3098341"/>
            <a:ext cx="360000" cy="36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54F8952-A499-B2CA-EB33-28BD80F01DC1}"/>
              </a:ext>
            </a:extLst>
          </p:cNvPr>
          <p:cNvSpPr/>
          <p:nvPr/>
        </p:nvSpPr>
        <p:spPr>
          <a:xfrm>
            <a:off x="10773484" y="514915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3ABFF1-DCE8-8315-5C1A-1D1E54979721}"/>
              </a:ext>
            </a:extLst>
          </p:cNvPr>
          <p:cNvCxnSpPr>
            <a:endCxn id="4" idx="7"/>
          </p:cNvCxnSpPr>
          <p:nvPr/>
        </p:nvCxnSpPr>
        <p:spPr>
          <a:xfrm flipH="1">
            <a:off x="8427368" y="693174"/>
            <a:ext cx="2515935" cy="514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C0539A-2C6B-B1D0-9F5D-3EA5C202777B}"/>
              </a:ext>
            </a:extLst>
          </p:cNvPr>
          <p:cNvCxnSpPr>
            <a:cxnSpLocks/>
            <a:endCxn id="4" idx="6"/>
          </p:cNvCxnSpPr>
          <p:nvPr/>
        </p:nvCxnSpPr>
        <p:spPr>
          <a:xfrm flipH="1" flipV="1">
            <a:off x="8427368" y="1207906"/>
            <a:ext cx="2144100" cy="617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FFE826A-3E6C-29E4-8AD9-FB232C8A1517}"/>
              </a:ext>
            </a:extLst>
          </p:cNvPr>
          <p:cNvCxnSpPr>
            <a:cxnSpLocks/>
          </p:cNvCxnSpPr>
          <p:nvPr/>
        </p:nvCxnSpPr>
        <p:spPr>
          <a:xfrm flipV="1">
            <a:off x="10571468" y="693174"/>
            <a:ext cx="371835" cy="1132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47BA9F-3157-FB77-8A14-BE210A0EE252}"/>
              </a:ext>
            </a:extLst>
          </p:cNvPr>
          <p:cNvCxnSpPr>
            <a:stCxn id="4" idx="4"/>
          </p:cNvCxnSpPr>
          <p:nvPr/>
        </p:nvCxnSpPr>
        <p:spPr>
          <a:xfrm>
            <a:off x="8247368" y="1387906"/>
            <a:ext cx="180000" cy="965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D0F16C4-DEE0-EB12-FCB8-34033FB691F6}"/>
              </a:ext>
            </a:extLst>
          </p:cNvPr>
          <p:cNvCxnSpPr>
            <a:cxnSpLocks/>
          </p:cNvCxnSpPr>
          <p:nvPr/>
        </p:nvCxnSpPr>
        <p:spPr>
          <a:xfrm>
            <a:off x="8427368" y="2340357"/>
            <a:ext cx="1525897" cy="937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91A16F0-7109-8443-2AB2-E27A84A2BA4A}"/>
              </a:ext>
            </a:extLst>
          </p:cNvPr>
          <p:cNvCxnSpPr/>
          <p:nvPr/>
        </p:nvCxnSpPr>
        <p:spPr>
          <a:xfrm flipV="1">
            <a:off x="8427368" y="1825625"/>
            <a:ext cx="2144100" cy="514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27EB5C-427A-42D3-68E2-24C1A0E6946A}"/>
              </a:ext>
            </a:extLst>
          </p:cNvPr>
          <p:cNvCxnSpPr>
            <a:endCxn id="7" idx="4"/>
          </p:cNvCxnSpPr>
          <p:nvPr/>
        </p:nvCxnSpPr>
        <p:spPr>
          <a:xfrm flipH="1">
            <a:off x="9953265" y="1825625"/>
            <a:ext cx="618203" cy="14527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8AB231D-7250-DADE-967C-D22769AEBC26}"/>
              </a:ext>
            </a:extLst>
          </p:cNvPr>
          <p:cNvSpPr txBox="1"/>
          <p:nvPr/>
        </p:nvSpPr>
        <p:spPr>
          <a:xfrm>
            <a:off x="10536523" y="180459"/>
            <a:ext cx="59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73B30E-7F70-DDEC-2017-6944E6518F18}"/>
              </a:ext>
            </a:extLst>
          </p:cNvPr>
          <p:cNvSpPr txBox="1"/>
          <p:nvPr/>
        </p:nvSpPr>
        <p:spPr>
          <a:xfrm>
            <a:off x="8330903" y="643034"/>
            <a:ext cx="59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2A4F2F-F412-79E9-5BF8-89192172F020}"/>
              </a:ext>
            </a:extLst>
          </p:cNvPr>
          <p:cNvSpPr txBox="1"/>
          <p:nvPr/>
        </p:nvSpPr>
        <p:spPr>
          <a:xfrm>
            <a:off x="10632987" y="1378080"/>
            <a:ext cx="59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A97D28-17FD-E764-0F7C-584F109BDE06}"/>
              </a:ext>
            </a:extLst>
          </p:cNvPr>
          <p:cNvSpPr txBox="1"/>
          <p:nvPr/>
        </p:nvSpPr>
        <p:spPr>
          <a:xfrm>
            <a:off x="8477826" y="1870687"/>
            <a:ext cx="59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587D00-7FE4-7D10-2760-019F66272E0B}"/>
              </a:ext>
            </a:extLst>
          </p:cNvPr>
          <p:cNvSpPr txBox="1"/>
          <p:nvPr/>
        </p:nvSpPr>
        <p:spPr>
          <a:xfrm>
            <a:off x="10054515" y="2821028"/>
            <a:ext cx="59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9E6870-6743-7C59-1BF7-9682195894E6}"/>
              </a:ext>
            </a:extLst>
          </p:cNvPr>
          <p:cNvSpPr/>
          <p:nvPr/>
        </p:nvSpPr>
        <p:spPr>
          <a:xfrm>
            <a:off x="7100154" y="4267171"/>
            <a:ext cx="2335935" cy="514732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36000">
                <a:srgbClr val="00B050"/>
              </a:gs>
              <a:gs pos="73000">
                <a:srgbClr val="FFFF00"/>
              </a:gs>
              <a:gs pos="100000">
                <a:srgbClr val="FF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31FB91-B5CB-70B9-3490-E3497997507C}"/>
              </a:ext>
            </a:extLst>
          </p:cNvPr>
          <p:cNvSpPr txBox="1"/>
          <p:nvPr/>
        </p:nvSpPr>
        <p:spPr>
          <a:xfrm>
            <a:off x="6877452" y="4340691"/>
            <a:ext cx="445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99BA8E-3A6A-AF61-45E2-8243EB3AD4CB}"/>
              </a:ext>
            </a:extLst>
          </p:cNvPr>
          <p:cNvSpPr txBox="1"/>
          <p:nvPr/>
        </p:nvSpPr>
        <p:spPr>
          <a:xfrm>
            <a:off x="9931967" y="3559540"/>
            <a:ext cx="445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pic>
        <p:nvPicPr>
          <p:cNvPr id="1028" name="Picture 4" descr="Leopard Print Animal Print Instant Download SVG PNG EPS image 1">
            <a:extLst>
              <a:ext uri="{FF2B5EF4-FFF2-40B4-BE49-F238E27FC236}">
                <a16:creationId xmlns:a16="http://schemas.microsoft.com/office/drawing/2014/main" id="{25E2020F-1010-D623-FA6B-B25966724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529" y="3409881"/>
            <a:ext cx="1058964" cy="112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D99E37-0A09-A246-03EE-B1480E9B4951}"/>
              </a:ext>
            </a:extLst>
          </p:cNvPr>
          <p:cNvSpPr txBox="1"/>
          <p:nvPr/>
        </p:nvSpPr>
        <p:spPr>
          <a:xfrm>
            <a:off x="10486809" y="3688395"/>
            <a:ext cx="445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300563-7FDB-7072-1817-383F6C1BC057}"/>
              </a:ext>
            </a:extLst>
          </p:cNvPr>
          <p:cNvSpPr txBox="1"/>
          <p:nvPr/>
        </p:nvSpPr>
        <p:spPr>
          <a:xfrm>
            <a:off x="11821493" y="3726579"/>
            <a:ext cx="445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9E6EBC-51FF-3BB1-317F-380CBC75C86B}"/>
              </a:ext>
            </a:extLst>
          </p:cNvPr>
          <p:cNvSpPr txBox="1"/>
          <p:nvPr/>
        </p:nvSpPr>
        <p:spPr>
          <a:xfrm>
            <a:off x="10080903" y="3951746"/>
            <a:ext cx="445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4DCFF1-72B2-4FFC-8CFC-87970EAEF607}"/>
              </a:ext>
            </a:extLst>
          </p:cNvPr>
          <p:cNvSpPr txBox="1"/>
          <p:nvPr/>
        </p:nvSpPr>
        <p:spPr>
          <a:xfrm>
            <a:off x="11128306" y="4501461"/>
            <a:ext cx="445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BB77D4-8087-7BBC-7B6D-FEE79C4A58BA}"/>
              </a:ext>
            </a:extLst>
          </p:cNvPr>
          <p:cNvSpPr txBox="1"/>
          <p:nvPr/>
        </p:nvSpPr>
        <p:spPr>
          <a:xfrm>
            <a:off x="297165" y="5243381"/>
            <a:ext cx="294220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2D Textures &amp; texture coordinates (</a:t>
            </a:r>
            <a:r>
              <a:rPr lang="en-GB" sz="2000" i="1" dirty="0" err="1"/>
              <a:t>u</a:t>
            </a:r>
            <a:r>
              <a:rPr lang="en-GB" sz="2000" dirty="0" err="1"/>
              <a:t>,</a:t>
            </a:r>
            <a:r>
              <a:rPr lang="en-GB" sz="2000" i="1" dirty="0" err="1"/>
              <a:t>v</a:t>
            </a:r>
            <a:r>
              <a:rPr lang="en-GB" sz="2000" dirty="0"/>
              <a:t>) can also be used to map patterns onto polygons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E46D4B-CDA4-6D6F-6CC1-4BEA0C9C4B7D}"/>
              </a:ext>
            </a:extLst>
          </p:cNvPr>
          <p:cNvCxnSpPr/>
          <p:nvPr/>
        </p:nvCxnSpPr>
        <p:spPr>
          <a:xfrm>
            <a:off x="10762529" y="4870792"/>
            <a:ext cx="1072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68E9B7-FBFD-BB57-F00A-98FBA50EB11E}"/>
              </a:ext>
            </a:extLst>
          </p:cNvPr>
          <p:cNvCxnSpPr>
            <a:cxnSpLocks/>
          </p:cNvCxnSpPr>
          <p:nvPr/>
        </p:nvCxnSpPr>
        <p:spPr>
          <a:xfrm>
            <a:off x="10371280" y="3425546"/>
            <a:ext cx="0" cy="1075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796A7D9-DF9C-52C7-87C9-07FAEC68694A}"/>
              </a:ext>
            </a:extLst>
          </p:cNvPr>
          <p:cNvSpPr txBox="1"/>
          <p:nvPr/>
        </p:nvSpPr>
        <p:spPr>
          <a:xfrm>
            <a:off x="11867961" y="4699585"/>
            <a:ext cx="291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u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62F147-9277-F499-F699-221BA19301A9}"/>
              </a:ext>
            </a:extLst>
          </p:cNvPr>
          <p:cNvSpPr txBox="1"/>
          <p:nvPr/>
        </p:nvSpPr>
        <p:spPr>
          <a:xfrm>
            <a:off x="9649659" y="3894033"/>
            <a:ext cx="291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8542C3-6DC1-C917-3B71-686EA6D568E7}"/>
              </a:ext>
            </a:extLst>
          </p:cNvPr>
          <p:cNvSpPr txBox="1"/>
          <p:nvPr/>
        </p:nvSpPr>
        <p:spPr>
          <a:xfrm>
            <a:off x="10215847" y="4408120"/>
            <a:ext cx="291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v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56D480A-4DDF-CA97-3354-7ADEF0ED495E}"/>
              </a:ext>
            </a:extLst>
          </p:cNvPr>
          <p:cNvCxnSpPr>
            <a:cxnSpLocks/>
          </p:cNvCxnSpPr>
          <p:nvPr/>
        </p:nvCxnSpPr>
        <p:spPr>
          <a:xfrm>
            <a:off x="7144907" y="4201642"/>
            <a:ext cx="2277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857BEE4-C334-8D94-2774-8D3850CDBA1A}"/>
              </a:ext>
            </a:extLst>
          </p:cNvPr>
          <p:cNvSpPr/>
          <p:nvPr/>
        </p:nvSpPr>
        <p:spPr>
          <a:xfrm>
            <a:off x="525113" y="392422"/>
            <a:ext cx="5594238" cy="394826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B6204D3E-4BAE-6C0C-B7BA-CC76E5ADC3FB}"/>
              </a:ext>
            </a:extLst>
          </p:cNvPr>
          <p:cNvSpPr/>
          <p:nvPr/>
        </p:nvSpPr>
        <p:spPr>
          <a:xfrm rot="1646783">
            <a:off x="6161987" y="3740983"/>
            <a:ext cx="713658" cy="6706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D942F88-EF8F-65D6-63C6-D6FB0B19CD94}"/>
              </a:ext>
            </a:extLst>
          </p:cNvPr>
          <p:cNvSpPr txBox="1"/>
          <p:nvPr/>
        </p:nvSpPr>
        <p:spPr>
          <a:xfrm>
            <a:off x="911278" y="602423"/>
            <a:ext cx="454857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The texture is an array that describes the colour of each pixel in the colourmap.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 1D colourmap is a 1D array of pixels (lets say 256 pixels), each pixel will have RGBA colour components: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R – 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G – Green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B – Blue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 – Alpha channel (inverse of transparency)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1. = solid colour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0. = completely transparent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9E1151-3357-2B3C-BA1F-C0D74D9BD581}"/>
              </a:ext>
            </a:extLst>
          </p:cNvPr>
          <p:cNvSpPr txBox="1"/>
          <p:nvPr/>
        </p:nvSpPr>
        <p:spPr>
          <a:xfrm>
            <a:off x="6019391" y="5285428"/>
            <a:ext cx="1007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double </a:t>
            </a:r>
            <a:r>
              <a:rPr lang="en-GB" dirty="0" err="1">
                <a:latin typeface="Consolas" panose="020B0609020204030204" pitchFamily="49" charset="0"/>
              </a:rPr>
              <a:t>tcs</a:t>
            </a:r>
            <a:r>
              <a:rPr lang="en-GB" dirty="0">
                <a:latin typeface="Consolas" panose="020B0609020204030204" pitchFamily="49" charset="0"/>
              </a:rPr>
              <a:t>[] = { 0.9,  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0.75,  </a:t>
            </a:r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0.8,  </a:t>
            </a:r>
            <a:r>
              <a:rPr lang="en-GB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0.2, 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0.1 </a:t>
            </a:r>
            <a:r>
              <a:rPr lang="en-GB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18891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0166B-6370-B69B-2A4A-AE0339106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" y="-13867"/>
            <a:ext cx="10515600" cy="1325563"/>
          </a:xfrm>
        </p:spPr>
        <p:txBody>
          <a:bodyPr/>
          <a:lstStyle/>
          <a:p>
            <a:r>
              <a:rPr lang="en-GB" dirty="0"/>
              <a:t>Graphics Data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6329B-0291-E61A-F745-BEFD9C350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260" y="1102672"/>
            <a:ext cx="7559618" cy="4351338"/>
          </a:xfrm>
        </p:spPr>
        <p:txBody>
          <a:bodyPr>
            <a:normAutofit/>
          </a:bodyPr>
          <a:lstStyle/>
          <a:p>
            <a:r>
              <a:rPr lang="en-GB" sz="2400" dirty="0"/>
              <a:t>Each vertex will usually have a </a:t>
            </a:r>
            <a:r>
              <a:rPr lang="en-GB" sz="2400" i="1" dirty="0"/>
              <a:t>normal</a:t>
            </a:r>
            <a:r>
              <a:rPr lang="en-GB" sz="2400" dirty="0"/>
              <a:t> vector</a:t>
            </a:r>
          </a:p>
          <a:p>
            <a:pPr lvl="1"/>
            <a:r>
              <a:rPr lang="en-GB" sz="2000" dirty="0"/>
              <a:t>Vector that is normal to the surface passing through the vertex</a:t>
            </a:r>
          </a:p>
          <a:p>
            <a:pPr lvl="1"/>
            <a:r>
              <a:rPr lang="en-GB" sz="2000" dirty="0"/>
              <a:t>Used to calculate light reflections, etc on the surface</a:t>
            </a:r>
          </a:p>
          <a:p>
            <a:pPr lvl="1"/>
            <a:r>
              <a:rPr lang="en-GB" sz="2000" dirty="0"/>
              <a:t>Normal means at right angle to surface</a:t>
            </a:r>
          </a:p>
          <a:p>
            <a:pPr lvl="2"/>
            <a:r>
              <a:rPr lang="en-GB" sz="1600" dirty="0"/>
              <a:t>Doesn’t have to be though – modifying the </a:t>
            </a:r>
            <a:r>
              <a:rPr lang="en-GB" sz="1600" dirty="0" err="1"/>
              <a:t>normals</a:t>
            </a:r>
            <a:r>
              <a:rPr lang="en-GB" sz="1600" dirty="0"/>
              <a:t> so they vary (not quite 90°) imitates reflections from a surface that isn’t perfectly flat:  one that is rough or textured. This is called bump mapping – making a surface appear textured by modifying the lighting calculation only.</a:t>
            </a:r>
          </a:p>
          <a:p>
            <a:pPr lvl="1"/>
            <a:r>
              <a:rPr lang="en-GB" sz="2000" dirty="0"/>
              <a:t>Usually a </a:t>
            </a:r>
            <a:r>
              <a:rPr lang="en-GB" sz="2000" i="1" dirty="0"/>
              <a:t>unit normal</a:t>
            </a:r>
            <a:r>
              <a:rPr lang="en-GB" sz="2000" dirty="0"/>
              <a:t>, i.e. scaled so the magnitude of normal vector is one</a:t>
            </a:r>
          </a:p>
          <a:p>
            <a:pPr marL="457200" lvl="1" indent="0">
              <a:buNone/>
            </a:pPr>
            <a:endParaRPr lang="en-GB" sz="2000" dirty="0"/>
          </a:p>
          <a:p>
            <a:endParaRPr lang="en-GB" sz="2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FE829C5-572E-61AF-5331-5F36CCD0E739}"/>
              </a:ext>
            </a:extLst>
          </p:cNvPr>
          <p:cNvSpPr/>
          <p:nvPr/>
        </p:nvSpPr>
        <p:spPr>
          <a:xfrm>
            <a:off x="8067368" y="1027906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C74F516-724A-C8DB-924D-41988EC40F88}"/>
              </a:ext>
            </a:extLst>
          </p:cNvPr>
          <p:cNvSpPr/>
          <p:nvPr/>
        </p:nvSpPr>
        <p:spPr>
          <a:xfrm>
            <a:off x="10402529" y="1645625"/>
            <a:ext cx="360000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6C43A6F-83D0-F6F7-2F23-74138BB608EA}"/>
              </a:ext>
            </a:extLst>
          </p:cNvPr>
          <p:cNvSpPr/>
          <p:nvPr/>
        </p:nvSpPr>
        <p:spPr>
          <a:xfrm>
            <a:off x="8247368" y="2173469"/>
            <a:ext cx="360000" cy="36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D07E2B8-30E1-2DC1-5D71-E7AF84BF1ADA}"/>
              </a:ext>
            </a:extLst>
          </p:cNvPr>
          <p:cNvSpPr/>
          <p:nvPr/>
        </p:nvSpPr>
        <p:spPr>
          <a:xfrm>
            <a:off x="9773265" y="3098341"/>
            <a:ext cx="360000" cy="36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54F8952-A499-B2CA-EB33-28BD80F01DC1}"/>
              </a:ext>
            </a:extLst>
          </p:cNvPr>
          <p:cNvSpPr/>
          <p:nvPr/>
        </p:nvSpPr>
        <p:spPr>
          <a:xfrm>
            <a:off x="10773484" y="514915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3ABFF1-DCE8-8315-5C1A-1D1E54979721}"/>
              </a:ext>
            </a:extLst>
          </p:cNvPr>
          <p:cNvCxnSpPr>
            <a:endCxn id="4" idx="7"/>
          </p:cNvCxnSpPr>
          <p:nvPr/>
        </p:nvCxnSpPr>
        <p:spPr>
          <a:xfrm flipH="1">
            <a:off x="8427368" y="693174"/>
            <a:ext cx="2515935" cy="514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C0539A-2C6B-B1D0-9F5D-3EA5C202777B}"/>
              </a:ext>
            </a:extLst>
          </p:cNvPr>
          <p:cNvCxnSpPr>
            <a:cxnSpLocks/>
            <a:endCxn id="4" idx="6"/>
          </p:cNvCxnSpPr>
          <p:nvPr/>
        </p:nvCxnSpPr>
        <p:spPr>
          <a:xfrm flipH="1" flipV="1">
            <a:off x="8427368" y="1207906"/>
            <a:ext cx="2144100" cy="617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FFE826A-3E6C-29E4-8AD9-FB232C8A1517}"/>
              </a:ext>
            </a:extLst>
          </p:cNvPr>
          <p:cNvCxnSpPr>
            <a:cxnSpLocks/>
          </p:cNvCxnSpPr>
          <p:nvPr/>
        </p:nvCxnSpPr>
        <p:spPr>
          <a:xfrm flipV="1">
            <a:off x="10571468" y="693174"/>
            <a:ext cx="371835" cy="1132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47BA9F-3157-FB77-8A14-BE210A0EE252}"/>
              </a:ext>
            </a:extLst>
          </p:cNvPr>
          <p:cNvCxnSpPr>
            <a:stCxn id="4" idx="4"/>
          </p:cNvCxnSpPr>
          <p:nvPr/>
        </p:nvCxnSpPr>
        <p:spPr>
          <a:xfrm>
            <a:off x="8247368" y="1387906"/>
            <a:ext cx="180000" cy="965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D0F16C4-DEE0-EB12-FCB8-34033FB691F6}"/>
              </a:ext>
            </a:extLst>
          </p:cNvPr>
          <p:cNvCxnSpPr>
            <a:cxnSpLocks/>
          </p:cNvCxnSpPr>
          <p:nvPr/>
        </p:nvCxnSpPr>
        <p:spPr>
          <a:xfrm>
            <a:off x="8427368" y="2340357"/>
            <a:ext cx="1525897" cy="937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91A16F0-7109-8443-2AB2-E27A84A2BA4A}"/>
              </a:ext>
            </a:extLst>
          </p:cNvPr>
          <p:cNvCxnSpPr/>
          <p:nvPr/>
        </p:nvCxnSpPr>
        <p:spPr>
          <a:xfrm flipV="1">
            <a:off x="8427368" y="1825625"/>
            <a:ext cx="2144100" cy="514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27EB5C-427A-42D3-68E2-24C1A0E6946A}"/>
              </a:ext>
            </a:extLst>
          </p:cNvPr>
          <p:cNvCxnSpPr>
            <a:endCxn id="7" idx="4"/>
          </p:cNvCxnSpPr>
          <p:nvPr/>
        </p:nvCxnSpPr>
        <p:spPr>
          <a:xfrm flipH="1">
            <a:off x="9953265" y="1825625"/>
            <a:ext cx="618203" cy="14527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8AB231D-7250-DADE-967C-D22769AEBC26}"/>
              </a:ext>
            </a:extLst>
          </p:cNvPr>
          <p:cNvSpPr txBox="1"/>
          <p:nvPr/>
        </p:nvSpPr>
        <p:spPr>
          <a:xfrm>
            <a:off x="10536523" y="180459"/>
            <a:ext cx="59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73B30E-7F70-DDEC-2017-6944E6518F18}"/>
              </a:ext>
            </a:extLst>
          </p:cNvPr>
          <p:cNvSpPr txBox="1"/>
          <p:nvPr/>
        </p:nvSpPr>
        <p:spPr>
          <a:xfrm>
            <a:off x="8330903" y="643034"/>
            <a:ext cx="59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2A4F2F-F412-79E9-5BF8-89192172F020}"/>
              </a:ext>
            </a:extLst>
          </p:cNvPr>
          <p:cNvSpPr txBox="1"/>
          <p:nvPr/>
        </p:nvSpPr>
        <p:spPr>
          <a:xfrm>
            <a:off x="10632987" y="1378080"/>
            <a:ext cx="59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A97D28-17FD-E764-0F7C-584F109BDE06}"/>
              </a:ext>
            </a:extLst>
          </p:cNvPr>
          <p:cNvSpPr txBox="1"/>
          <p:nvPr/>
        </p:nvSpPr>
        <p:spPr>
          <a:xfrm>
            <a:off x="8477826" y="1870687"/>
            <a:ext cx="59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587D00-7FE4-7D10-2760-019F66272E0B}"/>
              </a:ext>
            </a:extLst>
          </p:cNvPr>
          <p:cNvSpPr txBox="1"/>
          <p:nvPr/>
        </p:nvSpPr>
        <p:spPr>
          <a:xfrm>
            <a:off x="10054515" y="2821028"/>
            <a:ext cx="59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70C676-95CC-C157-416F-13F99F8D9282}"/>
              </a:ext>
            </a:extLst>
          </p:cNvPr>
          <p:cNvSpPr txBox="1"/>
          <p:nvPr/>
        </p:nvSpPr>
        <p:spPr>
          <a:xfrm>
            <a:off x="547052" y="4056339"/>
            <a:ext cx="1176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double </a:t>
            </a:r>
            <a:r>
              <a:rPr lang="en-GB" dirty="0" err="1">
                <a:latin typeface="Consolas" panose="020B0609020204030204" pitchFamily="49" charset="0"/>
              </a:rPr>
              <a:t>normals</a:t>
            </a:r>
            <a:r>
              <a:rPr lang="en-GB" dirty="0">
                <a:latin typeface="Consolas" panose="020B0609020204030204" pitchFamily="49" charset="0"/>
              </a:rPr>
              <a:t>[] = { 1.,0.,0.,  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0.71,0.71,0.71,  </a:t>
            </a:r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0.,0.,1.,  </a:t>
            </a:r>
            <a:r>
              <a:rPr lang="en-GB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0.,0.,1., 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0.57,0.57,0.57 </a:t>
            </a:r>
            <a:r>
              <a:rPr lang="en-GB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026" name="Picture 2" descr="Normal (geometry) - Wikipedia">
            <a:extLst>
              <a:ext uri="{FF2B5EF4-FFF2-40B4-BE49-F238E27FC236}">
                <a16:creationId xmlns:a16="http://schemas.microsoft.com/office/drawing/2014/main" id="{7D634BA6-8DBA-D14E-EFA6-C8638C748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114" y="4570268"/>
            <a:ext cx="4452404" cy="179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0D71FF9-DDBD-240B-744D-B968C27349F3}"/>
              </a:ext>
            </a:extLst>
          </p:cNvPr>
          <p:cNvSpPr txBox="1"/>
          <p:nvPr/>
        </p:nvSpPr>
        <p:spPr>
          <a:xfrm>
            <a:off x="1193593" y="4722059"/>
            <a:ext cx="52353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Generic normal image taken from Wikipedia which illustrates normal vectors on a surface.</a:t>
            </a:r>
          </a:p>
          <a:p>
            <a:endParaRPr lang="en-GB" i="1" dirty="0"/>
          </a:p>
          <a:p>
            <a:r>
              <a:rPr lang="en-GB" i="1" dirty="0"/>
              <a:t>Logic says each polygon would have its own normal vector. This is NOT how OpenGL works, the normal vectors are defined at each vertex.</a:t>
            </a:r>
          </a:p>
        </p:txBody>
      </p:sp>
    </p:spTree>
    <p:extLst>
      <p:ext uri="{BB962C8B-B14F-4D97-AF65-F5344CB8AC3E}">
        <p14:creationId xmlns:p14="http://schemas.microsoft.com/office/powerpoint/2010/main" val="2547241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0166B-6370-B69B-2A4A-AE0339106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68" y="30392"/>
            <a:ext cx="10515600" cy="1325563"/>
          </a:xfrm>
        </p:spPr>
        <p:txBody>
          <a:bodyPr/>
          <a:lstStyle/>
          <a:p>
            <a:r>
              <a:rPr lang="en-GB" dirty="0"/>
              <a:t>Graphics Data Format -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6329B-0291-E61A-F745-BEFD9C350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312" y="1137176"/>
            <a:ext cx="11277380" cy="3739624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Define objects in a virtual world as:</a:t>
            </a:r>
          </a:p>
          <a:p>
            <a:pPr lvl="1"/>
            <a:r>
              <a:rPr lang="en-GB" dirty="0"/>
              <a:t>Array of vertices (corners)</a:t>
            </a:r>
          </a:p>
          <a:p>
            <a:pPr lvl="1"/>
            <a:r>
              <a:rPr lang="en-GB" dirty="0"/>
              <a:t>Array of polygons that link the corners together</a:t>
            </a:r>
          </a:p>
          <a:p>
            <a:pPr lvl="1"/>
            <a:r>
              <a:rPr lang="en-GB" dirty="0"/>
              <a:t>Array of Texture Coordinates (point in a colour map or texture for each vertex)</a:t>
            </a:r>
          </a:p>
          <a:p>
            <a:pPr lvl="1"/>
            <a:r>
              <a:rPr lang="en-GB" dirty="0"/>
              <a:t>Array of vertex </a:t>
            </a:r>
            <a:r>
              <a:rPr lang="en-GB" dirty="0" err="1"/>
              <a:t>normals</a:t>
            </a:r>
            <a:r>
              <a:rPr lang="en-GB" dirty="0"/>
              <a:t> (defines surface orientation at each vertex)</a:t>
            </a:r>
          </a:p>
          <a:p>
            <a:pPr lvl="1"/>
            <a:endParaRPr lang="en-GB" dirty="0"/>
          </a:p>
          <a:p>
            <a:r>
              <a:rPr lang="en-GB" dirty="0"/>
              <a:t>These are uploaded to graphics card as vertex array object (VAO)</a:t>
            </a:r>
          </a:p>
          <a:p>
            <a:pPr lvl="1"/>
            <a:r>
              <a:rPr lang="en-GB" dirty="0"/>
              <a:t>Each array is called a vertex buffer</a:t>
            </a:r>
          </a:p>
          <a:p>
            <a:pPr lvl="1"/>
            <a:endParaRPr lang="en-GB" dirty="0"/>
          </a:p>
          <a:p>
            <a:r>
              <a:rPr lang="en-GB" dirty="0"/>
              <a:t>Can upload multiple VAOs </a:t>
            </a:r>
          </a:p>
          <a:p>
            <a:pPr lvl="1"/>
            <a:r>
              <a:rPr lang="en-GB" dirty="0"/>
              <a:t>E.g. one set for all objects in one area of model, one for those in another area</a:t>
            </a:r>
          </a:p>
          <a:p>
            <a:pPr lvl="1"/>
            <a:r>
              <a:rPr lang="en-GB" dirty="0"/>
              <a:t>Graphics card can be asked to render each VAO independently and with a different </a:t>
            </a:r>
            <a:r>
              <a:rPr lang="en-GB" i="1" dirty="0"/>
              <a:t>shader</a:t>
            </a:r>
          </a:p>
          <a:p>
            <a:pPr lvl="1"/>
            <a:endParaRPr lang="en-GB" i="1" dirty="0"/>
          </a:p>
          <a:p>
            <a:r>
              <a:rPr lang="en-GB" dirty="0"/>
              <a:t>A colourmap or texture must also be uploaded</a:t>
            </a:r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8B17C1-04A0-B3D8-767E-C3544C95C8A9}"/>
              </a:ext>
            </a:extLst>
          </p:cNvPr>
          <p:cNvSpPr txBox="1"/>
          <p:nvPr/>
        </p:nvSpPr>
        <p:spPr>
          <a:xfrm>
            <a:off x="705814" y="4807097"/>
            <a:ext cx="1007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double verts[] = { 0.,0.,0.,  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0.,1.,2.,  </a:t>
            </a:r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1.,1.,1.,  </a:t>
            </a:r>
            <a:r>
              <a:rPr lang="en-GB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2.,3.,1., 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3.,1.,1. </a:t>
            </a:r>
            <a:r>
              <a:rPr lang="en-GB" dirty="0"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47C8D1-67E5-B8EE-E465-8CA765E5E0E0}"/>
              </a:ext>
            </a:extLst>
          </p:cNvPr>
          <p:cNvSpPr txBox="1"/>
          <p:nvPr/>
        </p:nvSpPr>
        <p:spPr>
          <a:xfrm>
            <a:off x="705813" y="5705984"/>
            <a:ext cx="5327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int polys[] = { 1,3,2,  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3,4,2,  </a:t>
            </a:r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3,5,4 </a:t>
            </a:r>
            <a:r>
              <a:rPr lang="en-GB" dirty="0"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721B723-D17F-5063-EBE6-CE941E259B57}"/>
              </a:ext>
            </a:extLst>
          </p:cNvPr>
          <p:cNvSpPr txBox="1"/>
          <p:nvPr/>
        </p:nvSpPr>
        <p:spPr>
          <a:xfrm>
            <a:off x="705814" y="5406355"/>
            <a:ext cx="1007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double </a:t>
            </a:r>
            <a:r>
              <a:rPr lang="en-GB" dirty="0" err="1">
                <a:latin typeface="Consolas" panose="020B0609020204030204" pitchFamily="49" charset="0"/>
              </a:rPr>
              <a:t>tcs</a:t>
            </a:r>
            <a:r>
              <a:rPr lang="en-GB" dirty="0">
                <a:latin typeface="Consolas" panose="020B0609020204030204" pitchFamily="49" charset="0"/>
              </a:rPr>
              <a:t>[] = { 0.9,  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0.75,  </a:t>
            </a:r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0.8,  </a:t>
            </a:r>
            <a:r>
              <a:rPr lang="en-GB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0.2, 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0.1 </a:t>
            </a:r>
            <a:r>
              <a:rPr lang="en-GB" dirty="0"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3E0AEC-0D31-5730-4ACB-7A9DF69D6282}"/>
              </a:ext>
            </a:extLst>
          </p:cNvPr>
          <p:cNvSpPr txBox="1"/>
          <p:nvPr/>
        </p:nvSpPr>
        <p:spPr>
          <a:xfrm>
            <a:off x="705814" y="5106726"/>
            <a:ext cx="1176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double </a:t>
            </a:r>
            <a:r>
              <a:rPr lang="en-GB" dirty="0" err="1">
                <a:latin typeface="Consolas" panose="020B0609020204030204" pitchFamily="49" charset="0"/>
              </a:rPr>
              <a:t>normals</a:t>
            </a:r>
            <a:r>
              <a:rPr lang="en-GB" dirty="0">
                <a:latin typeface="Consolas" panose="020B0609020204030204" pitchFamily="49" charset="0"/>
              </a:rPr>
              <a:t>[] = { 1.,0.,0.,  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0.71,0.71,0.71,  </a:t>
            </a:r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0.,0.,1.,  </a:t>
            </a:r>
            <a:r>
              <a:rPr lang="en-GB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0.,0.,1., 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0.57,0.57,0.57 </a:t>
            </a:r>
            <a:r>
              <a:rPr lang="en-GB" dirty="0"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469B36A-D738-627F-85D6-3CB2E6228BA0}"/>
              </a:ext>
            </a:extLst>
          </p:cNvPr>
          <p:cNvSpPr/>
          <p:nvPr/>
        </p:nvSpPr>
        <p:spPr>
          <a:xfrm>
            <a:off x="9150252" y="6075316"/>
            <a:ext cx="2335935" cy="514732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36000">
                <a:srgbClr val="00B050"/>
              </a:gs>
              <a:gs pos="73000">
                <a:srgbClr val="FFFF00"/>
              </a:gs>
              <a:gs pos="100000">
                <a:srgbClr val="FF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161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5771</Words>
  <Application>Microsoft Office PowerPoint</Application>
  <PresentationFormat>Widescreen</PresentationFormat>
  <Paragraphs>653</Paragraphs>
  <Slides>43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Consolas</vt:lpstr>
      <vt:lpstr>Office Theme</vt:lpstr>
      <vt:lpstr>EEEE2076 – Software Development Project</vt:lpstr>
      <vt:lpstr>Aims of this session</vt:lpstr>
      <vt:lpstr>Computer Graphics: Overall Aim</vt:lpstr>
      <vt:lpstr>Graphics Data Format</vt:lpstr>
      <vt:lpstr>Graphics Data Format</vt:lpstr>
      <vt:lpstr>Graphics Data Format</vt:lpstr>
      <vt:lpstr>Graphics Data Format</vt:lpstr>
      <vt:lpstr>Graphics Data Format</vt:lpstr>
      <vt:lpstr>Graphics Data Format - Summary</vt:lpstr>
      <vt:lpstr>Typical OpenGL code for creating and filling VAOs</vt:lpstr>
      <vt:lpstr>PowerPoint Presentation</vt:lpstr>
      <vt:lpstr>Creating an Interactive Rendering</vt:lpstr>
      <vt:lpstr>Coordinate Systems or “spaces”</vt:lpstr>
      <vt:lpstr>Transform Matrices</vt:lpstr>
      <vt:lpstr>Coordinate Systems or “spaces”</vt:lpstr>
      <vt:lpstr>Camera Space – Why?</vt:lpstr>
      <vt:lpstr>Projection space – the 2D view</vt:lpstr>
      <vt:lpstr>The Pipeline</vt:lpstr>
      <vt:lpstr>PowerPoint Presentation</vt:lpstr>
      <vt:lpstr>Graphics Card Implementation - Shaders</vt:lpstr>
      <vt:lpstr>PowerPoint Presentation</vt:lpstr>
      <vt:lpstr>Lighting</vt:lpstr>
      <vt:lpstr>Lighting</vt:lpstr>
      <vt:lpstr>Lighting</vt:lpstr>
      <vt:lpstr>PowerPoint Presentation</vt:lpstr>
      <vt:lpstr>PowerPoint Presentation</vt:lpstr>
      <vt:lpstr>Lighting</vt:lpstr>
      <vt:lpstr>Lighting - Ambient</vt:lpstr>
      <vt:lpstr>Lighting - Diffuse</vt:lpstr>
      <vt:lpstr>Lighting - Specular</vt:lpstr>
      <vt:lpstr>Lighting</vt:lpstr>
      <vt:lpstr>Augmented Reality</vt:lpstr>
      <vt:lpstr>What is it?</vt:lpstr>
      <vt:lpstr>Implementation</vt:lpstr>
      <vt:lpstr>PowerPoint Presentation</vt:lpstr>
      <vt:lpstr>PowerPoint Presentation</vt:lpstr>
      <vt:lpstr>PowerPoint Presentation</vt:lpstr>
      <vt:lpstr>Computing the fields</vt:lpstr>
      <vt:lpstr>Virtual Reality</vt:lpstr>
      <vt:lpstr>What is it?</vt:lpstr>
      <vt:lpstr>HTC Lighthouse Technology</vt:lpstr>
      <vt:lpstr>HTC Lighthouse Technology</vt:lpstr>
      <vt:lpstr>Calibration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EEEE2076 – Software Development Project</dc:title>
  <dc:creator>Paul Evans (staff)</dc:creator>
  <cp:lastModifiedBy>Paul Evans (staff)</cp:lastModifiedBy>
  <cp:revision>10</cp:revision>
  <dcterms:created xsi:type="dcterms:W3CDTF">2024-01-25T13:12:36Z</dcterms:created>
  <dcterms:modified xsi:type="dcterms:W3CDTF">2025-01-24T13:34:06Z</dcterms:modified>
</cp:coreProperties>
</file>